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handoutMasterIdLst>
    <p:handoutMasterId r:id="rId20"/>
  </p:handoutMasterIdLst>
  <p:sldIdLst>
    <p:sldId id="256" r:id="rId2"/>
    <p:sldId id="257" r:id="rId3"/>
    <p:sldId id="272" r:id="rId4"/>
    <p:sldId id="273" r:id="rId5"/>
    <p:sldId id="274" r:id="rId6"/>
    <p:sldId id="266" r:id="rId7"/>
    <p:sldId id="260" r:id="rId8"/>
    <p:sldId id="267" r:id="rId9"/>
    <p:sldId id="262" r:id="rId10"/>
    <p:sldId id="263" r:id="rId11"/>
    <p:sldId id="268" r:id="rId12"/>
    <p:sldId id="269" r:id="rId13"/>
    <p:sldId id="264" r:id="rId14"/>
    <p:sldId id="270" r:id="rId15"/>
    <p:sldId id="265" r:id="rId16"/>
    <p:sldId id="258" r:id="rId17"/>
    <p:sldId id="261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33A7D-AA40-4E42-B808-728386AF663B}" type="datetimeFigureOut">
              <a:rPr lang="en-CA" smtClean="0"/>
              <a:t>10/10/2013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FBB8B-51CD-4BEA-8B47-10DB36F990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2665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AF4990-AE4E-4C6C-8984-83B667A59092}" type="datetimeFigureOut">
              <a:rPr lang="en-US" smtClean="0"/>
              <a:pPr/>
              <a:t>10/10/2013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42B3B9-D365-4367-91F8-E5E84BADF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oceanservice.noaa.gov/education/pd/oceans_weather_climate/media/hurricane_path.sw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2L5OtnIPG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990600"/>
          </a:xfrm>
        </p:spPr>
        <p:txBody>
          <a:bodyPr/>
          <a:lstStyle/>
          <a:p>
            <a:pPr algn="ctr"/>
            <a:r>
              <a:rPr lang="en-US" smtClean="0"/>
              <a:t>Weather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 descr="C:\Documents and Settings\sabrina.dejong\Local Settings\Temporary Internet Files\Content.IE5\M1JI9NOY\MCBL00210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5181600" cy="337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Water, land &amp; plants gain energy from sun &amp; surroundings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Energy gain = faster water molecules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Faster water molecules = rising water vapour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At high altitude, temp. is colder &amp; water vapour </a:t>
            </a:r>
            <a:r>
              <a:rPr lang="en-US" smtClean="0">
                <a:sym typeface="Wingdings" pitchFamily="2" charset="2"/>
              </a:rPr>
              <a:t> liquid (condensation)</a:t>
            </a:r>
          </a:p>
          <a:p>
            <a:pPr>
              <a:buNone/>
            </a:pPr>
            <a:endParaRPr lang="en-US" smtClean="0">
              <a:sym typeface="Wingdings" pitchFamily="2" charset="2"/>
            </a:endParaRP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&amp; Condensation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mtClean="0">
                <a:sym typeface="Wingdings" pitchFamily="2" charset="2"/>
              </a:rPr>
              <a:t>Clouds:</a:t>
            </a:r>
          </a:p>
          <a:p>
            <a:r>
              <a:rPr lang="en-US" smtClean="0">
                <a:sym typeface="Wingdings" pitchFamily="2" charset="2"/>
              </a:rPr>
              <a:t>Fine droplets of water</a:t>
            </a:r>
          </a:p>
          <a:p>
            <a:r>
              <a:rPr lang="en-US" smtClean="0">
                <a:sym typeface="Wingdings" pitchFamily="2" charset="2"/>
              </a:rPr>
              <a:t>Light</a:t>
            </a:r>
          </a:p>
          <a:p>
            <a:r>
              <a:rPr lang="en-US" smtClean="0">
                <a:sym typeface="Wingdings" pitchFamily="2" charset="2"/>
              </a:rPr>
              <a:t>Carried by wind</a:t>
            </a:r>
          </a:p>
          <a:p>
            <a:pPr>
              <a:buNone/>
            </a:pPr>
            <a:endParaRPr lang="en-US" smtClean="0">
              <a:sym typeface="Wingdings" pitchFamily="2" charset="2"/>
            </a:endParaRPr>
          </a:p>
          <a:p>
            <a:pPr>
              <a:buNone/>
            </a:pPr>
            <a:r>
              <a:rPr lang="en-US" smtClean="0">
                <a:sym typeface="Wingdings" pitchFamily="2" charset="2"/>
              </a:rPr>
              <a:t>Cloud Formation:</a:t>
            </a:r>
          </a:p>
          <a:p>
            <a:r>
              <a:rPr lang="en-US" smtClean="0">
                <a:sym typeface="Wingdings" pitchFamily="2" charset="2"/>
              </a:rPr>
              <a:t>Convective – moist air near ground rises &amp; cools</a:t>
            </a:r>
          </a:p>
          <a:p>
            <a:r>
              <a:rPr lang="en-US" smtClean="0">
                <a:sym typeface="Wingdings" pitchFamily="2" charset="2"/>
              </a:rPr>
              <a:t>Frontal – moving air masses meet; cold &amp; warm </a:t>
            </a:r>
          </a:p>
          <a:p>
            <a:r>
              <a:rPr lang="en-US" smtClean="0">
                <a:sym typeface="Wingdings" pitchFamily="2" charset="2"/>
              </a:rPr>
              <a:t>Orographic – warm, moist air moves up mountain &amp; cools</a:t>
            </a:r>
          </a:p>
          <a:p>
            <a:pPr>
              <a:buNone/>
            </a:pPr>
            <a:endParaRPr lang="en-US" smtClean="0">
              <a:sym typeface="Wingdings" pitchFamily="2" charset="2"/>
            </a:endParaRPr>
          </a:p>
          <a:p>
            <a:pPr>
              <a:buNone/>
            </a:pPr>
            <a:endParaRPr lang="en-US" smtClean="0">
              <a:sym typeface="Wingdings" pitchFamily="2" charset="2"/>
            </a:endParaRP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Energy &amp; Condensation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loud-type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4000" cy="5943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smtClean="0"/>
              <a:t>Clouds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767072"/>
          </a:xfrm>
        </p:spPr>
        <p:txBody>
          <a:bodyPr>
            <a:normAutofit lnSpcReduction="10000"/>
          </a:bodyPr>
          <a:lstStyle/>
          <a:p>
            <a:r>
              <a:rPr lang="en-US" smtClean="0">
                <a:sym typeface="Wingdings" pitchFamily="2" charset="2"/>
              </a:rPr>
              <a:t>Droplets accumulate &amp; cool</a:t>
            </a:r>
          </a:p>
          <a:p>
            <a:r>
              <a:rPr lang="en-US" smtClean="0">
                <a:sym typeface="Wingdings" pitchFamily="2" charset="2"/>
              </a:rPr>
              <a:t>Heavy, larger droplets = falling condensation (rain)</a:t>
            </a:r>
          </a:p>
          <a:p>
            <a:r>
              <a:rPr lang="en-US" smtClean="0">
                <a:sym typeface="Wingdings" pitchFamily="2" charset="2"/>
              </a:rPr>
              <a:t>Types: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600" smtClean="0">
                <a:sym typeface="Wingdings" pitchFamily="2" charset="2"/>
              </a:rPr>
              <a:t>Drizzle – fine drops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600" smtClean="0">
                <a:sym typeface="Wingdings" pitchFamily="2" charset="2"/>
              </a:rPr>
              <a:t>Rain – larger drops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600" smtClean="0">
                <a:sym typeface="Wingdings" pitchFamily="2" charset="2"/>
              </a:rPr>
              <a:t>Freezing rain – cold rain hits cold surface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600" smtClean="0">
                <a:sym typeface="Wingdings" pitchFamily="2" charset="2"/>
              </a:rPr>
              <a:t>Snow – water vapour crystallizes on tiny solid particles (below 0˚C)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600" smtClean="0">
                <a:sym typeface="Wingdings" pitchFamily="2" charset="2"/>
              </a:rPr>
              <a:t>Hail – cumulonimbus clouds; frozen, layered drops </a:t>
            </a:r>
          </a:p>
          <a:p>
            <a:endParaRPr lang="en-US" smtClean="0">
              <a:sym typeface="Wingdings" pitchFamily="2" charset="2"/>
            </a:endParaRPr>
          </a:p>
          <a:p>
            <a:pPr>
              <a:buNone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ym typeface="Wingdings" pitchFamily="2" charset="2"/>
              </a:rPr>
              <a:t>Condensation </a:t>
            </a:r>
            <a:r>
              <a:rPr lang="en-US" sz="2800" smtClean="0">
                <a:sym typeface="Wingdings" pitchFamily="2" charset="2"/>
              </a:rPr>
              <a:t>(p. 556):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smtClean="0"/>
              <a:t>Explain one thing that common about the causes of condesation and wind. </a:t>
            </a:r>
          </a:p>
          <a:p>
            <a:pPr marL="624078" indent="-514350">
              <a:buNone/>
            </a:pPr>
            <a:endParaRPr lang="en-US" smtClean="0"/>
          </a:p>
          <a:p>
            <a:pPr marL="624078" indent="-514350">
              <a:buNone/>
            </a:pPr>
            <a:r>
              <a:rPr lang="en-US" smtClean="0"/>
              <a:t>Wind:</a:t>
            </a:r>
          </a:p>
          <a:p>
            <a:pPr marL="624078" indent="-514350"/>
            <a:r>
              <a:rPr lang="en-US" smtClean="0"/>
              <a:t>Moves in predictible pattern</a:t>
            </a:r>
          </a:p>
          <a:p>
            <a:pPr marL="624078" indent="-514350"/>
            <a:r>
              <a:rPr lang="en-US" smtClean="0"/>
              <a:t>Leads to movement of condensation</a:t>
            </a:r>
          </a:p>
          <a:p>
            <a:pPr marL="624078" indent="-514350"/>
            <a:r>
              <a:rPr lang="en-US" smtClean="0"/>
              <a:t>Creates predictable weather patterns </a:t>
            </a:r>
            <a:r>
              <a:rPr lang="en-US" smtClean="0">
                <a:hlinkClick r:id="rId2"/>
              </a:rPr>
              <a:t>(hurricane path)</a:t>
            </a: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Condensation &amp; Wind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Wind Patterns 2.gif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219200"/>
            <a:ext cx="4419600" cy="4139692"/>
          </a:xfrm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9600" cy="793750"/>
          </a:xfrm>
        </p:spPr>
        <p:txBody>
          <a:bodyPr/>
          <a:lstStyle/>
          <a:p>
            <a:pPr algn="ctr"/>
            <a:r>
              <a:rPr lang="en-US" smtClean="0"/>
              <a:t>Global Weather Model</a:t>
            </a:r>
            <a:endParaRPr lang="en-US"/>
          </a:p>
        </p:txBody>
      </p:sp>
      <p:pic>
        <p:nvPicPr>
          <p:cNvPr id="4" name="Content Placeholder 3" descr="ocean_currents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1600200"/>
            <a:ext cx="4725988" cy="34281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mtClean="0"/>
              <a:t>In your own words, describe severe weather.</a:t>
            </a:r>
          </a:p>
          <a:p>
            <a:pPr marL="624078" indent="-514350">
              <a:buFont typeface="+mj-lt"/>
              <a:buAutoNum type="arabicPeriod"/>
            </a:pPr>
            <a:endParaRPr lang="en-US" smtClean="0"/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Explain how condensation is formed.</a:t>
            </a:r>
          </a:p>
          <a:p>
            <a:pPr marL="624078" indent="-514350">
              <a:buFont typeface="+mj-lt"/>
              <a:buAutoNum type="arabicPeriod"/>
            </a:pPr>
            <a:endParaRPr lang="en-US" smtClean="0"/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Describe what wind is.</a:t>
            </a:r>
          </a:p>
          <a:p>
            <a:pPr marL="624078" indent="-514350">
              <a:buFont typeface="+mj-lt"/>
              <a:buAutoNum type="arabicPeriod"/>
            </a:pPr>
            <a:endParaRPr lang="en-US" smtClean="0"/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Explain how the absorption of the sun’s energy (heat) affects wind and precipitation.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Reflection – Weather Patterns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5"/>
            </a:pPr>
            <a:r>
              <a:rPr lang="en-US" smtClean="0"/>
              <a:t>Outline the pattern of wind currents on the global scale.</a:t>
            </a:r>
          </a:p>
          <a:p>
            <a:pPr marL="624078" indent="-514350">
              <a:buFont typeface="+mj-lt"/>
              <a:buAutoNum type="arabicPeriod" startAt="5"/>
            </a:pPr>
            <a:endParaRPr lang="en-US" smtClean="0"/>
          </a:p>
          <a:p>
            <a:pPr marL="624078" indent="-514350">
              <a:buFont typeface="+mj-lt"/>
              <a:buAutoNum type="arabicPeriod" startAt="5"/>
            </a:pPr>
            <a:r>
              <a:rPr lang="en-US" smtClean="0"/>
              <a:t>Outline the pattern of ocean currents on the global scale.</a:t>
            </a:r>
          </a:p>
          <a:p>
            <a:pPr marL="624078" indent="-514350">
              <a:buFont typeface="+mj-lt"/>
              <a:buAutoNum type="arabicPeriod" startAt="5"/>
            </a:pPr>
            <a:endParaRPr lang="en-US" smtClean="0"/>
          </a:p>
          <a:p>
            <a:pPr marL="624078" indent="-514350">
              <a:buFont typeface="+mj-lt"/>
              <a:buAutoNum type="arabicPeriod" startAt="5"/>
            </a:pPr>
            <a:r>
              <a:rPr lang="en-US" smtClean="0"/>
              <a:t>Base on all that you have learned, what would you say is the main cause of extreme weather on Earth?  Support your response with ideas learned during this unit.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Reflection – Weather Patterns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en-US" smtClean="0"/>
              <a:t>What patterns are there between the measurements collected when using the equipment and the weather?</a:t>
            </a:r>
          </a:p>
          <a:p>
            <a:pPr marL="624078" lvl="0" indent="-514350">
              <a:buFont typeface="+mj-lt"/>
              <a:buAutoNum type="arabicPeriod"/>
            </a:pPr>
            <a:endParaRPr lang="en-US" smtClean="0"/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How can future scientists use this equipment to predict the weather?</a:t>
            </a:r>
          </a:p>
          <a:p>
            <a:pPr marL="624078" lvl="0" indent="-514350">
              <a:buFont typeface="+mj-lt"/>
              <a:buAutoNum type="arabicPeriod"/>
            </a:pPr>
            <a:endParaRPr lang="en-US" smtClean="0"/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Were there any pieces of equipment that you would like to improve?  If so, how would you improve them?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mtClean="0"/>
              <a:t>Meterology Questions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u="sng" smtClean="0">
                <a:hlinkClick r:id="rId2"/>
              </a:rPr>
              <a:t>Storm chasers</a:t>
            </a:r>
            <a:endParaRPr lang="en-US" smtClean="0"/>
          </a:p>
          <a:p>
            <a:pPr marL="624078" lvl="0" indent="-514350" hangingPunct="0">
              <a:buFont typeface="+mj-lt"/>
              <a:buAutoNum type="arabicPeriod"/>
            </a:pPr>
            <a:r>
              <a:rPr lang="en-US" smtClean="0"/>
              <a:t>How did the stormchaser know a tornado was forming? Use observations to explain.</a:t>
            </a:r>
          </a:p>
          <a:p>
            <a:pPr marL="651510" indent="-514350">
              <a:buFont typeface="+mj-lt"/>
              <a:buAutoNum type="arabicPeriod"/>
            </a:pPr>
            <a:endParaRPr lang="en-US" smtClean="0"/>
          </a:p>
          <a:p>
            <a:pPr marL="651510" indent="-514350">
              <a:buFont typeface="+mj-lt"/>
              <a:buAutoNum type="arabicPeriod"/>
            </a:pPr>
            <a:r>
              <a:rPr lang="en-US" smtClean="0"/>
              <a:t>List 2 benefits of using videography to capture extreme weather.</a:t>
            </a:r>
          </a:p>
          <a:p>
            <a:pPr marL="651510" indent="-514350">
              <a:buFont typeface="+mj-lt"/>
              <a:buAutoNum type="arabicPeriod"/>
            </a:pPr>
            <a:endParaRPr lang="en-US" smtClean="0"/>
          </a:p>
          <a:p>
            <a:pPr marL="651510" indent="-514350">
              <a:buFont typeface="+mj-lt"/>
              <a:buAutoNum type="arabicPeriod"/>
            </a:pPr>
            <a:r>
              <a:rPr lang="en-US" smtClean="0"/>
              <a:t>List 2 limitations of using videography to capture extreme weather.   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Introductory Journal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It </a:t>
            </a:r>
            <a:r>
              <a:rPr lang="en-US" dirty="0"/>
              <a:t>is 1765.  You are a scientist that has been asked by Laurent Lavoisier (first scientist to measure weather) to be a member of the first official meteorology team.  </a:t>
            </a:r>
            <a:endParaRPr lang="en-US" dirty="0" smtClean="0"/>
          </a:p>
          <a:p>
            <a:endParaRPr lang="en-CA" dirty="0"/>
          </a:p>
          <a:p>
            <a:r>
              <a:rPr lang="en-US" dirty="0"/>
              <a:t>The team has been given the directions for how to make the following pieces of weather equipment: barometer, rain gauge, hygrometer, weather vane &amp; anemometer.  Your team’s assignment is to collect weather data for 5 days, keep a weather journal (observations &amp; actual), and use this information to answer the following questions</a:t>
            </a:r>
            <a:r>
              <a:rPr lang="en-US" dirty="0" smtClean="0"/>
              <a:t>:</a:t>
            </a:r>
          </a:p>
          <a:p>
            <a:endParaRPr lang="en-CA" dirty="0"/>
          </a:p>
          <a:p>
            <a:pPr lvl="0"/>
            <a:r>
              <a:rPr lang="en-US" dirty="0"/>
              <a:t>What patterns are there between the measurements collected when using the equipment and the weather</a:t>
            </a:r>
            <a:r>
              <a:rPr lang="en-US" dirty="0" smtClean="0"/>
              <a:t>?</a:t>
            </a:r>
          </a:p>
          <a:p>
            <a:pPr marL="109728" lvl="0" indent="0">
              <a:buNone/>
            </a:pPr>
            <a:endParaRPr lang="en-CA" dirty="0"/>
          </a:p>
          <a:p>
            <a:pPr lvl="0"/>
            <a:r>
              <a:rPr lang="en-US" dirty="0"/>
              <a:t>How can future scientists use this equipment to predict the weather</a:t>
            </a:r>
            <a:r>
              <a:rPr lang="en-US" dirty="0" smtClean="0"/>
              <a:t>?</a:t>
            </a:r>
          </a:p>
          <a:p>
            <a:pPr marL="109728" lvl="0" indent="0">
              <a:buNone/>
            </a:pPr>
            <a:endParaRPr lang="en-CA" dirty="0"/>
          </a:p>
          <a:p>
            <a:pPr lvl="0"/>
            <a:r>
              <a:rPr lang="en-US" dirty="0"/>
              <a:t>Were there any pieces of equipment that you would like to improve?  If so, how would you improve them?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Weather </a:t>
            </a:r>
            <a:r>
              <a:rPr lang="en-US" sz="3200" dirty="0" smtClean="0"/>
              <a:t>Forecasting: Meteorology Team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168410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953000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en-US" b="1" dirty="0"/>
              <a:t>Team Name</a:t>
            </a:r>
            <a:r>
              <a:rPr lang="en-US" b="1" dirty="0" smtClean="0"/>
              <a:t>: ________________________________________________</a:t>
            </a:r>
          </a:p>
          <a:p>
            <a:pPr marL="109728" indent="0">
              <a:buNone/>
            </a:pPr>
            <a:endParaRPr lang="en-CA" dirty="0"/>
          </a:p>
          <a:p>
            <a:pPr marL="109728" indent="0">
              <a:buNone/>
            </a:pPr>
            <a:r>
              <a:rPr lang="en-US" sz="2400" b="1" dirty="0" smtClean="0"/>
              <a:t>Recorder</a:t>
            </a:r>
            <a:r>
              <a:rPr lang="en-US" sz="2400" b="1" dirty="0"/>
              <a:t>: </a:t>
            </a:r>
            <a:r>
              <a:rPr lang="en-US" sz="2400" dirty="0" smtClean="0"/>
              <a:t>responsible </a:t>
            </a:r>
            <a:r>
              <a:rPr lang="en-US" sz="2400" dirty="0"/>
              <a:t>for keeping weather journal (including actual)</a:t>
            </a:r>
            <a:endParaRPr lang="en-CA" sz="2400" dirty="0"/>
          </a:p>
          <a:p>
            <a:pPr marL="109728" indent="0">
              <a:buNone/>
            </a:pPr>
            <a:r>
              <a:rPr lang="en-US" dirty="0" smtClean="0"/>
              <a:t>____________________________________________________________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endParaRPr lang="en-US" sz="2400" b="1" dirty="0" smtClean="0"/>
          </a:p>
          <a:p>
            <a:pPr marL="109728" lvl="0" indent="0">
              <a:buNone/>
            </a:pPr>
            <a:r>
              <a:rPr lang="en-US" sz="2400" b="1" dirty="0" smtClean="0"/>
              <a:t>Analyst</a:t>
            </a:r>
            <a:r>
              <a:rPr lang="en-US" sz="2400" b="1" dirty="0"/>
              <a:t>: </a:t>
            </a:r>
            <a:r>
              <a:rPr lang="en-US" sz="2400" dirty="0"/>
              <a:t>responsible for making data tables &amp; keeping data after each outing</a:t>
            </a:r>
            <a:endParaRPr lang="en-CA" sz="2400" dirty="0"/>
          </a:p>
          <a:p>
            <a:pPr marL="109728" indent="0">
              <a:buNone/>
            </a:pPr>
            <a:r>
              <a:rPr lang="en-US" dirty="0" smtClean="0"/>
              <a:t>____________________________________________________________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sz="2400" dirty="0"/>
          </a:p>
          <a:p>
            <a:pPr marL="109728" lvl="0" indent="0">
              <a:buNone/>
            </a:pPr>
            <a:r>
              <a:rPr lang="en-US" sz="2400" b="1" dirty="0"/>
              <a:t>Manager: </a:t>
            </a:r>
            <a:r>
              <a:rPr lang="en-US" sz="2400" dirty="0"/>
              <a:t>responsible for overseeing project &amp; final meeting (answering questions)</a:t>
            </a:r>
            <a:endParaRPr lang="en-CA" sz="2400" dirty="0"/>
          </a:p>
          <a:p>
            <a:pPr marL="109728" indent="0">
              <a:buNone/>
            </a:pPr>
            <a:r>
              <a:rPr lang="en-US" dirty="0" smtClean="0"/>
              <a:t>___________________________________________________________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sz="2400" dirty="0"/>
          </a:p>
          <a:p>
            <a:pPr marL="109728" lvl="0" indent="0">
              <a:buNone/>
            </a:pPr>
            <a:endParaRPr lang="en-US" sz="2400" b="1" dirty="0" smtClean="0"/>
          </a:p>
          <a:p>
            <a:pPr marL="109728" lvl="0" indent="0">
              <a:buNone/>
            </a:pPr>
            <a:r>
              <a:rPr lang="en-US" sz="2400" b="1" dirty="0" smtClean="0"/>
              <a:t>Writer</a:t>
            </a:r>
            <a:r>
              <a:rPr lang="en-US" sz="2400" b="1" dirty="0"/>
              <a:t>: </a:t>
            </a:r>
            <a:r>
              <a:rPr lang="en-US" sz="2400" dirty="0"/>
              <a:t>responsible for overseeing the creation of the final report to be </a:t>
            </a:r>
            <a:r>
              <a:rPr lang="en-US" sz="2400" dirty="0" smtClean="0"/>
              <a:t>submitted</a:t>
            </a:r>
          </a:p>
          <a:p>
            <a:pPr marL="109728" indent="0">
              <a:buNone/>
            </a:pPr>
            <a:r>
              <a:rPr lang="en-US" smtClean="0"/>
              <a:t>___________________________________________________________</a:t>
            </a:r>
            <a:endParaRPr lang="en-CA" dirty="0"/>
          </a:p>
          <a:p>
            <a:pPr marL="109728" lvl="0" indent="0">
              <a:buNone/>
            </a:pPr>
            <a:endParaRPr lang="en-CA" dirty="0"/>
          </a:p>
          <a:p>
            <a:pPr marL="109728" lvl="0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Meteorology Teams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5622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109728" indent="0">
              <a:buNone/>
            </a:pPr>
            <a:r>
              <a:rPr lang="en-US" dirty="0"/>
              <a:t>Team Name:________________________________________________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Recorder: responsible for keeping weather journal (including actual)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____________________________________________________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Analyst: responsible for making data tables &amp; keeping data after each outing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Engineers: responsible for organizing the construction of the equipment &amp; ensuring readings (to complete readings if a member is absent)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Member’s Assignments: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Anemometer: 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Hygrometer: 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Barometer: __________________________________________________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Weather Vane: 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Rain Gauge: _________________________________________________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Manager: responsible for overseeing project &amp; final meeting (answering questions)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________________________________________________</a:t>
            </a:r>
            <a:endParaRPr lang="en-CA" dirty="0"/>
          </a:p>
          <a:p>
            <a:pPr marL="109728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Writer: responsible for overseeing the creation of the final report to be submitted</a:t>
            </a:r>
            <a:endParaRPr lang="en-CA" dirty="0"/>
          </a:p>
          <a:p>
            <a:pPr marL="109728" lvl="0" indent="0">
              <a:buNone/>
            </a:pPr>
            <a:r>
              <a:rPr lang="en-US" dirty="0"/>
              <a:t> </a:t>
            </a:r>
            <a:endParaRPr lang="en-CA" dirty="0"/>
          </a:p>
          <a:p>
            <a:pPr marL="109728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Meteorology Teams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469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smtClean="0"/>
              <a:t>13.8 – Hydrosphere    	13.9 – Major Ocean Currents</a:t>
            </a:r>
          </a:p>
          <a:p>
            <a:pPr>
              <a:buNone/>
            </a:pPr>
            <a:r>
              <a:rPr lang="en-US" smtClean="0"/>
              <a:t> </a:t>
            </a:r>
          </a:p>
          <a:p>
            <a:pPr marL="624078" indent="0">
              <a:buNone/>
            </a:pPr>
            <a:r>
              <a:rPr lang="en-US" smtClean="0"/>
              <a:t>Please complete each of the following tasks to share with a partner during our next class:</a:t>
            </a:r>
          </a:p>
          <a:p>
            <a:pPr marL="624078" indent="-514350">
              <a:buNone/>
            </a:pPr>
            <a:endParaRPr lang="en-US" smtClean="0"/>
          </a:p>
          <a:p>
            <a:pPr marL="624078" lvl="0" indent="-514350">
              <a:buFont typeface="+mj-lt"/>
              <a:buAutoNum type="alphaUcPeriod"/>
            </a:pPr>
            <a:r>
              <a:rPr lang="en-US" smtClean="0"/>
              <a:t>Read and write summary notes </a:t>
            </a:r>
          </a:p>
          <a:p>
            <a:pPr marL="624078" indent="-514350">
              <a:buFont typeface="+mj-lt"/>
              <a:buAutoNum type="alphaUcPeriod"/>
            </a:pPr>
            <a:endParaRPr lang="en-US" smtClean="0"/>
          </a:p>
          <a:p>
            <a:pPr marL="624078" lvl="0" indent="-514350">
              <a:buFont typeface="+mj-lt"/>
              <a:buAutoNum type="alphaUcPeriod"/>
            </a:pPr>
            <a:r>
              <a:rPr lang="en-US" smtClean="0"/>
              <a:t>Create a visual (i.e. word web, flow chart, labeled diagram, etc.) that represents the main points discussed in your section</a:t>
            </a:r>
          </a:p>
          <a:p>
            <a:pPr marL="624078" lvl="0" indent="-514350">
              <a:buFont typeface="+mj-lt"/>
              <a:buAutoNum type="alphaUcPeriod"/>
            </a:pPr>
            <a:endParaRPr lang="en-US" smtClean="0"/>
          </a:p>
          <a:p>
            <a:pPr marL="624078" lvl="0" indent="-514350">
              <a:buFont typeface="+mj-lt"/>
              <a:buAutoNum type="alphaUcPeriod"/>
            </a:pPr>
            <a:r>
              <a:rPr lang="en-US" smtClean="0"/>
              <a:t>Write 3 original questions to ask you partner so that you can check her/his understanding of your summary &amp; diagram 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mtClean="0"/>
              <a:t>Hydrosphere  </a:t>
            </a:r>
            <a:r>
              <a:rPr lang="en-US" dirty="0" smtClean="0"/>
              <a:t>&amp; Ocean Currents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ind Patterns 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143000"/>
            <a:ext cx="5715000" cy="535305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Global Wind Patterns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Currents are caused by: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Convection currents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Wind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Earth’s rotation 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Heat capacity of water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Shapes of Continents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Salt in water</a:t>
            </a:r>
          </a:p>
          <a:p>
            <a:pPr lvl="1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Ocean Currents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cean_curren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914400"/>
            <a:ext cx="7848600" cy="50454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Ocean Currents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616</TotalTime>
  <Words>588</Words>
  <Application>Microsoft Office PowerPoint</Application>
  <PresentationFormat>On-screen Show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Weather</vt:lpstr>
      <vt:lpstr>Introductory Journal</vt:lpstr>
      <vt:lpstr>Weather Forecasting: Meteorology Team</vt:lpstr>
      <vt:lpstr>Meteorology Teams</vt:lpstr>
      <vt:lpstr>Meteorology Teams</vt:lpstr>
      <vt:lpstr>Hydrosphere  &amp; Ocean Currents</vt:lpstr>
      <vt:lpstr>Global Wind Patterns</vt:lpstr>
      <vt:lpstr>Ocean Currents</vt:lpstr>
      <vt:lpstr>Ocean Currents</vt:lpstr>
      <vt:lpstr>Energy &amp; Condensation</vt:lpstr>
      <vt:lpstr>Energy &amp; Condensation</vt:lpstr>
      <vt:lpstr>Clouds</vt:lpstr>
      <vt:lpstr>Condensation (p. 556):</vt:lpstr>
      <vt:lpstr>Condensation &amp; Wind</vt:lpstr>
      <vt:lpstr>Global Weather Model</vt:lpstr>
      <vt:lpstr>Reflection – Weather Patterns</vt:lpstr>
      <vt:lpstr>Reflection – Weather Patterns</vt:lpstr>
      <vt:lpstr>Meterology Questions</vt:lpstr>
    </vt:vector>
  </TitlesOfParts>
  <Company>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</dc:title>
  <dc:creator>dist 10</dc:creator>
  <cp:lastModifiedBy>Erik</cp:lastModifiedBy>
  <cp:revision>20</cp:revision>
  <dcterms:created xsi:type="dcterms:W3CDTF">2009-04-06T14:17:25Z</dcterms:created>
  <dcterms:modified xsi:type="dcterms:W3CDTF">2013-10-10T17:04:01Z</dcterms:modified>
</cp:coreProperties>
</file>