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7"/>
  </p:notesMasterIdLst>
  <p:sldIdLst>
    <p:sldId id="256" r:id="rId2"/>
    <p:sldId id="257" r:id="rId3"/>
    <p:sldId id="258" r:id="rId4"/>
    <p:sldId id="259" r:id="rId5"/>
    <p:sldId id="271" r:id="rId6"/>
    <p:sldId id="270" r:id="rId7"/>
    <p:sldId id="268" r:id="rId8"/>
    <p:sldId id="321" r:id="rId9"/>
    <p:sldId id="320" r:id="rId10"/>
    <p:sldId id="322" r:id="rId11"/>
    <p:sldId id="316" r:id="rId12"/>
    <p:sldId id="317" r:id="rId13"/>
    <p:sldId id="318" r:id="rId14"/>
    <p:sldId id="260" r:id="rId15"/>
    <p:sldId id="261" r:id="rId16"/>
    <p:sldId id="262" r:id="rId17"/>
    <p:sldId id="263" r:id="rId18"/>
    <p:sldId id="282" r:id="rId19"/>
    <p:sldId id="264" r:id="rId20"/>
    <p:sldId id="269" r:id="rId21"/>
    <p:sldId id="283" r:id="rId22"/>
    <p:sldId id="285" r:id="rId23"/>
    <p:sldId id="273" r:id="rId24"/>
    <p:sldId id="272" r:id="rId25"/>
    <p:sldId id="265" r:id="rId26"/>
    <p:sldId id="266" r:id="rId27"/>
    <p:sldId id="267" r:id="rId28"/>
    <p:sldId id="274" r:id="rId29"/>
    <p:sldId id="275" r:id="rId30"/>
    <p:sldId id="286" r:id="rId31"/>
    <p:sldId id="276" r:id="rId32"/>
    <p:sldId id="278" r:id="rId33"/>
    <p:sldId id="279" r:id="rId34"/>
    <p:sldId id="277" r:id="rId35"/>
    <p:sldId id="280" r:id="rId36"/>
    <p:sldId id="281" r:id="rId37"/>
    <p:sldId id="290" r:id="rId38"/>
    <p:sldId id="287" r:id="rId39"/>
    <p:sldId id="288" r:id="rId40"/>
    <p:sldId id="289" r:id="rId41"/>
    <p:sldId id="313" r:id="rId42"/>
    <p:sldId id="292" r:id="rId43"/>
    <p:sldId id="293" r:id="rId44"/>
    <p:sldId id="294" r:id="rId45"/>
    <p:sldId id="295" r:id="rId46"/>
    <p:sldId id="296" r:id="rId47"/>
    <p:sldId id="297" r:id="rId48"/>
    <p:sldId id="298" r:id="rId49"/>
    <p:sldId id="299" r:id="rId50"/>
    <p:sldId id="301" r:id="rId51"/>
    <p:sldId id="302" r:id="rId52"/>
    <p:sldId id="300" r:id="rId53"/>
    <p:sldId id="291" r:id="rId54"/>
    <p:sldId id="303" r:id="rId55"/>
    <p:sldId id="304" r:id="rId56"/>
    <p:sldId id="305" r:id="rId57"/>
    <p:sldId id="306" r:id="rId58"/>
    <p:sldId id="307" r:id="rId59"/>
    <p:sldId id="309" r:id="rId60"/>
    <p:sldId id="310" r:id="rId61"/>
    <p:sldId id="311" r:id="rId62"/>
    <p:sldId id="312" r:id="rId63"/>
    <p:sldId id="315" r:id="rId64"/>
    <p:sldId id="314" r:id="rId65"/>
    <p:sldId id="308" r:id="rId6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0" autoAdjust="0"/>
    <p:restoredTop sz="94660"/>
  </p:normalViewPr>
  <p:slideViewPr>
    <p:cSldViewPr>
      <p:cViewPr varScale="1">
        <p:scale>
          <a:sx n="64" d="100"/>
          <a:sy n="64" d="100"/>
        </p:scale>
        <p:origin x="78"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911C45-18E1-4A87-B5A5-23592B21A096}" type="datetimeFigureOut">
              <a:rPr lang="en-US" smtClean="0"/>
              <a:pPr/>
              <a:t>5/10/2016</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E8688C-1807-4868-996A-3B819CAFCE9E}" type="slidenum">
              <a:rPr lang="en-CA" smtClean="0"/>
              <a:pPr/>
              <a:t>‹#›</a:t>
            </a:fld>
            <a:endParaRPr lang="en-CA" dirty="0"/>
          </a:p>
        </p:txBody>
      </p:sp>
    </p:spTree>
    <p:extLst>
      <p:ext uri="{BB962C8B-B14F-4D97-AF65-F5344CB8AC3E}">
        <p14:creationId xmlns:p14="http://schemas.microsoft.com/office/powerpoint/2010/main" val="2542278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20E8688C-1807-4868-996A-3B819CAFCE9E}" type="slidenum">
              <a:rPr lang="en-CA" smtClean="0"/>
              <a:pPr/>
              <a:t>35</a:t>
            </a:fld>
            <a:endParaRPr lang="en-CA" dirty="0"/>
          </a:p>
        </p:txBody>
      </p:sp>
    </p:spTree>
    <p:extLst>
      <p:ext uri="{BB962C8B-B14F-4D97-AF65-F5344CB8AC3E}">
        <p14:creationId xmlns:p14="http://schemas.microsoft.com/office/powerpoint/2010/main" val="1509065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E426C080-8252-4C0E-8CBB-C5DAB078D497}" type="datetimeFigureOut">
              <a:rPr lang="en-US" smtClean="0"/>
              <a:pPr/>
              <a:t>5/10/2016</a:t>
            </a:fld>
            <a:endParaRPr lang="en-CA"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9CBA415C-64A8-4FC4-870A-20B8924BD415}" type="slidenum">
              <a:rPr lang="en-CA" smtClean="0"/>
              <a:pPr/>
              <a:t>‹#›</a:t>
            </a:fld>
            <a:endParaRPr lang="en-CA" dirty="0"/>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426C080-8252-4C0E-8CBB-C5DAB078D497}" type="datetimeFigureOut">
              <a:rPr lang="en-US" smtClean="0"/>
              <a:pPr/>
              <a:t>5/10/2016</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9CBA415C-64A8-4FC4-870A-20B8924BD415}"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426C080-8252-4C0E-8CBB-C5DAB078D497}" type="datetimeFigureOut">
              <a:rPr lang="en-US" smtClean="0"/>
              <a:pPr/>
              <a:t>5/10/2016</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9CBA415C-64A8-4FC4-870A-20B8924BD415}"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426C080-8252-4C0E-8CBB-C5DAB078D497}" type="datetimeFigureOut">
              <a:rPr lang="en-US" smtClean="0"/>
              <a:pPr/>
              <a:t>5/10/2016</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9CBA415C-64A8-4FC4-870A-20B8924BD415}"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E426C080-8252-4C0E-8CBB-C5DAB078D497}" type="datetimeFigureOut">
              <a:rPr lang="en-US" smtClean="0"/>
              <a:pPr/>
              <a:t>5/10/2016</a:t>
            </a:fld>
            <a:endParaRPr lang="en-CA"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9CBA415C-64A8-4FC4-870A-20B8924BD415}" type="slidenum">
              <a:rPr lang="en-CA" smtClean="0"/>
              <a:pPr/>
              <a:t>‹#›</a:t>
            </a:fld>
            <a:endParaRPr lang="en-CA" dirty="0"/>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C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426C080-8252-4C0E-8CBB-C5DAB078D497}" type="datetimeFigureOut">
              <a:rPr lang="en-US" smtClean="0"/>
              <a:pPr/>
              <a:t>5/10/2016</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a:xfrm>
            <a:off x="8641080" y="6514568"/>
            <a:ext cx="464288" cy="274320"/>
          </a:xfrm>
        </p:spPr>
        <p:txBody>
          <a:bodyPr/>
          <a:lstStyle>
            <a:extLst/>
          </a:lstStyle>
          <a:p>
            <a:fld id="{9CBA415C-64A8-4FC4-870A-20B8924BD415}" type="slidenum">
              <a:rPr lang="en-CA" smtClean="0"/>
              <a:pPr/>
              <a:t>‹#›</a:t>
            </a:fld>
            <a:endParaRPr lang="en-CA"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426C080-8252-4C0E-8CBB-C5DAB078D497}" type="datetimeFigureOut">
              <a:rPr lang="en-US" smtClean="0"/>
              <a:pPr/>
              <a:t>5/10/2016</a:t>
            </a:fld>
            <a:endParaRPr lang="en-CA" dirty="0"/>
          </a:p>
        </p:txBody>
      </p:sp>
      <p:sp>
        <p:nvSpPr>
          <p:cNvPr id="8" name="Footer Placeholder 7"/>
          <p:cNvSpPr>
            <a:spLocks noGrp="1"/>
          </p:cNvSpPr>
          <p:nvPr>
            <p:ph type="ftr" sz="quarter" idx="11"/>
          </p:nvPr>
        </p:nvSpPr>
        <p:spPr/>
        <p:txBody>
          <a:bodyPr/>
          <a:lstStyle>
            <a:extLst/>
          </a:lstStyle>
          <a:p>
            <a:endParaRPr lang="en-CA" dirty="0"/>
          </a:p>
        </p:txBody>
      </p:sp>
      <p:sp>
        <p:nvSpPr>
          <p:cNvPr id="9" name="Slide Number Placeholder 8"/>
          <p:cNvSpPr>
            <a:spLocks noGrp="1"/>
          </p:cNvSpPr>
          <p:nvPr>
            <p:ph type="sldNum" sz="quarter" idx="12"/>
          </p:nvPr>
        </p:nvSpPr>
        <p:spPr>
          <a:xfrm>
            <a:off x="8641080" y="6514568"/>
            <a:ext cx="464288" cy="274320"/>
          </a:xfrm>
        </p:spPr>
        <p:txBody>
          <a:bodyPr/>
          <a:lstStyle>
            <a:extLst/>
          </a:lstStyle>
          <a:p>
            <a:fld id="{9CBA415C-64A8-4FC4-870A-20B8924BD415}"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426C080-8252-4C0E-8CBB-C5DAB078D497}" type="datetimeFigureOut">
              <a:rPr lang="en-US" smtClean="0"/>
              <a:pPr/>
              <a:t>5/10/2016</a:t>
            </a:fld>
            <a:endParaRPr lang="en-CA" dirty="0"/>
          </a:p>
        </p:txBody>
      </p:sp>
      <p:sp>
        <p:nvSpPr>
          <p:cNvPr id="4" name="Footer Placeholder 3"/>
          <p:cNvSpPr>
            <a:spLocks noGrp="1"/>
          </p:cNvSpPr>
          <p:nvPr>
            <p:ph type="ftr" sz="quarter" idx="11"/>
          </p:nvPr>
        </p:nvSpPr>
        <p:spPr/>
        <p:txBody>
          <a:bodyPr/>
          <a:lstStyle>
            <a:extLst/>
          </a:lstStyle>
          <a:p>
            <a:endParaRPr lang="en-CA" dirty="0"/>
          </a:p>
        </p:txBody>
      </p:sp>
      <p:sp>
        <p:nvSpPr>
          <p:cNvPr id="5" name="Slide Number Placeholder 4"/>
          <p:cNvSpPr>
            <a:spLocks noGrp="1"/>
          </p:cNvSpPr>
          <p:nvPr>
            <p:ph type="sldNum" sz="quarter" idx="12"/>
          </p:nvPr>
        </p:nvSpPr>
        <p:spPr/>
        <p:txBody>
          <a:bodyPr/>
          <a:lstStyle>
            <a:extLst/>
          </a:lstStyle>
          <a:p>
            <a:fld id="{9CBA415C-64A8-4FC4-870A-20B8924BD415}" type="slidenum">
              <a:rPr lang="en-CA" smtClean="0"/>
              <a:pPr/>
              <a:t>‹#›</a:t>
            </a:fld>
            <a:endParaRPr lang="en-CA"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426C080-8252-4C0E-8CBB-C5DAB078D497}" type="datetimeFigureOut">
              <a:rPr lang="en-US" smtClean="0"/>
              <a:pPr/>
              <a:t>5/10/2016</a:t>
            </a:fld>
            <a:endParaRPr lang="en-CA" dirty="0"/>
          </a:p>
        </p:txBody>
      </p:sp>
      <p:sp>
        <p:nvSpPr>
          <p:cNvPr id="3" name="Footer Placeholder 2"/>
          <p:cNvSpPr>
            <a:spLocks noGrp="1"/>
          </p:cNvSpPr>
          <p:nvPr>
            <p:ph type="ftr" sz="quarter" idx="11"/>
          </p:nvPr>
        </p:nvSpPr>
        <p:spPr/>
        <p:txBody>
          <a:bodyPr/>
          <a:lstStyle>
            <a:extLst/>
          </a:lstStyle>
          <a:p>
            <a:endParaRPr lang="en-CA" dirty="0"/>
          </a:p>
        </p:txBody>
      </p:sp>
      <p:sp>
        <p:nvSpPr>
          <p:cNvPr id="4" name="Slide Number Placeholder 3"/>
          <p:cNvSpPr>
            <a:spLocks noGrp="1"/>
          </p:cNvSpPr>
          <p:nvPr>
            <p:ph type="sldNum" sz="quarter" idx="12"/>
          </p:nvPr>
        </p:nvSpPr>
        <p:spPr/>
        <p:txBody>
          <a:bodyPr/>
          <a:lstStyle>
            <a:extLst/>
          </a:lstStyle>
          <a:p>
            <a:fld id="{9CBA415C-64A8-4FC4-870A-20B8924BD415}"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E426C080-8252-4C0E-8CBB-C5DAB078D497}" type="datetimeFigureOut">
              <a:rPr lang="en-US" smtClean="0"/>
              <a:pPr/>
              <a:t>5/10/2016</a:t>
            </a:fld>
            <a:endParaRPr lang="en-CA" dirty="0"/>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9CBA415C-64A8-4FC4-870A-20B8924BD415}" type="slidenum">
              <a:rPr lang="en-CA" smtClean="0"/>
              <a:pPr/>
              <a:t>‹#›</a:t>
            </a:fld>
            <a:endParaRPr lang="en-CA" dirty="0"/>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CA"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E426C080-8252-4C0E-8CBB-C5DAB078D497}" type="datetimeFigureOut">
              <a:rPr lang="en-US" smtClean="0"/>
              <a:pPr/>
              <a:t>5/10/2016</a:t>
            </a:fld>
            <a:endParaRPr lang="en-CA" dirty="0"/>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9CBA415C-64A8-4FC4-870A-20B8924BD415}" type="slidenum">
              <a:rPr lang="en-CA" smtClean="0"/>
              <a:pPr/>
              <a:t>‹#›</a:t>
            </a:fld>
            <a:endParaRPr lang="en-CA" dirty="0"/>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CA"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E426C080-8252-4C0E-8CBB-C5DAB078D497}" type="datetimeFigureOut">
              <a:rPr lang="en-US" smtClean="0"/>
              <a:pPr/>
              <a:t>5/10/2016</a:t>
            </a:fld>
            <a:endParaRPr lang="en-CA" dirty="0"/>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9CBA415C-64A8-4FC4-870A-20B8924BD415}" type="slidenum">
              <a:rPr lang="en-CA" smtClean="0"/>
              <a:pPr/>
              <a:t>‹#›</a:t>
            </a:fld>
            <a:endParaRPr lang="en-CA"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ogle.ca/url?sa=i&amp;rct=j&amp;q=&amp;esrc=s&amp;frm=1&amp;source=images&amp;cd=&amp;cad=rja&amp;uact=8&amp;ved=0ahUKEwjy5PTsu8_MAhVH7YMKHUhIDJwQjRwIBw&amp;url=https://en.wikipedia.org/wiki/American_green_tree_frog&amp;psig=AFQjCNFSxtean86XioNaT_m1jOTAlCoANg&amp;ust=1462968323350411" TargetMode="External"/><Relationship Id="rId2" Type="http://schemas.openxmlformats.org/officeDocument/2006/relationships/hyperlink" Target="https://www.google.ca/url?sa=i&amp;rct=j&amp;q=&amp;esrc=s&amp;frm=1&amp;source=images&amp;cd=&amp;cad=rja&amp;uact=8&amp;ved=0ahUKEwjy5PTsu8_MAhVH7YMKHUhIDJwQjRwIBw&amp;url=https%3A%2F%2Fen.wikipedia.org%2Fwiki%2FAmerican_green_tree_frog&amp;psig=AFQjCNFSxtean86XioNaT_m1jOTAlCoANg&amp;ust=1462968323350411"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amphibiaweb.org/images/gaa_global_threatened_species.jpg" TargetMode="External"/><Relationship Id="rId1" Type="http://schemas.openxmlformats.org/officeDocument/2006/relationships/slideLayout" Target="../slideLayouts/slideLayout5.xml"/><Relationship Id="rId5" Type="http://schemas.openxmlformats.org/officeDocument/2006/relationships/image" Target="../media/image10.jpeg"/><Relationship Id="rId4" Type="http://schemas.openxmlformats.org/officeDocument/2006/relationships/hyperlink" Target="http://amphibiaweb.org/images/gaa_global_amphib_diversity.jpg"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youtube.com/watch?v=WDD1kETURNs"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youtube.com/watch?v=cbN161yBBGA"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gnb.ca/0078/speciesatrisk/index-e.asp"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youtube.com/watch?v=4KVi9bfkY9k"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youtube.com/watch?v=qxxgflwX2Fg&amp;feature=related"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youtube.com/watch?v=rEfviq9t6k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youtube.com/watch?v=9RqFp8V4ytA"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youtube.com/watch?v=AcG9A2oGkrU"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http://speakeasies.biz/graphics/levels_as.jpg"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youtube.com/watch?v=2ChwJiKKBdA&amp;feature=related" TargetMode="External"/><Relationship Id="rId2" Type="http://schemas.openxmlformats.org/officeDocument/2006/relationships/hyperlink" Target="http://www.youtube.com/watch?v=yS7zkTnQVaM" TargetMode="External"/><Relationship Id="rId1" Type="http://schemas.openxmlformats.org/officeDocument/2006/relationships/slideLayout" Target="../slideLayouts/slideLayout2.xml"/><Relationship Id="rId4" Type="http://schemas.openxmlformats.org/officeDocument/2006/relationships/hyperlink" Target="http://www.youtube.com/watch?v=PdcQ56OpxNE&amp;feature=related"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http://speakeasies.biz/graphics/levels_as.jpg"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CA" dirty="0" smtClean="0">
                <a:solidFill>
                  <a:srgbClr val="FFFF00"/>
                </a:solidFill>
              </a:rPr>
              <a:t>Sustaining Ecosystems </a:t>
            </a:r>
            <a:endParaRPr lang="en-CA" dirty="0">
              <a:solidFill>
                <a:srgbClr val="FFFF00"/>
              </a:solidFill>
            </a:endParaRPr>
          </a:p>
        </p:txBody>
      </p:sp>
      <p:sp>
        <p:nvSpPr>
          <p:cNvPr id="3" name="Subtitle 2"/>
          <p:cNvSpPr>
            <a:spLocks noGrp="1"/>
          </p:cNvSpPr>
          <p:nvPr>
            <p:ph type="subTitle" idx="1"/>
          </p:nvPr>
        </p:nvSpPr>
        <p:spPr/>
        <p:txBody>
          <a:bodyPr/>
          <a:lstStyle/>
          <a:p>
            <a:endParaRPr lang="en-CA" dirty="0"/>
          </a:p>
        </p:txBody>
      </p:sp>
      <p:pic>
        <p:nvPicPr>
          <p:cNvPr id="4" name="il_fi" descr="http://t0.gstatic.com/images?q=tbn:COi0rWXBfS2lqM:http://www.kidsgeo.com/images/ecosystem.jpg&amp;t=1"/>
          <p:cNvPicPr/>
          <p:nvPr/>
        </p:nvPicPr>
        <p:blipFill>
          <a:blip r:embed="rId2" cstate="print"/>
          <a:srcRect/>
          <a:stretch>
            <a:fillRect/>
          </a:stretch>
        </p:blipFill>
        <p:spPr bwMode="auto">
          <a:xfrm>
            <a:off x="1357290" y="2857496"/>
            <a:ext cx="6429420" cy="3643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Mass Extinction 250 million years ago</a:t>
            </a:r>
            <a:endParaRPr lang="en-CA" dirty="0"/>
          </a:p>
        </p:txBody>
      </p:sp>
      <p:sp>
        <p:nvSpPr>
          <p:cNvPr id="3" name="Content Placeholder 2"/>
          <p:cNvSpPr>
            <a:spLocks noGrp="1"/>
          </p:cNvSpPr>
          <p:nvPr>
            <p:ph idx="1"/>
          </p:nvPr>
        </p:nvSpPr>
        <p:spPr/>
        <p:txBody>
          <a:bodyPr/>
          <a:lstStyle/>
          <a:p>
            <a:r>
              <a:rPr lang="en-CA" dirty="0" smtClean="0"/>
              <a:t>90-95 % on Earth died out. </a:t>
            </a:r>
          </a:p>
          <a:p>
            <a:pPr>
              <a:buNone/>
            </a:pPr>
            <a:endParaRPr lang="en-CA" dirty="0" smtClean="0"/>
          </a:p>
          <a:p>
            <a:r>
              <a:rPr lang="en-CA" dirty="0" smtClean="0"/>
              <a:t>About 9/10 marines species extinct.</a:t>
            </a:r>
          </a:p>
          <a:p>
            <a:pPr>
              <a:buNone/>
            </a:pPr>
            <a:endParaRPr lang="en-CA" dirty="0" smtClean="0"/>
          </a:p>
          <a:p>
            <a:r>
              <a:rPr lang="en-CA" dirty="0" smtClean="0"/>
              <a:t>7/10 land species extinct. </a:t>
            </a:r>
          </a:p>
          <a:p>
            <a:pPr>
              <a:buNone/>
            </a:pPr>
            <a:endParaRPr lang="en-CA" dirty="0" smtClean="0"/>
          </a:p>
          <a:p>
            <a:r>
              <a:rPr lang="en-CA" dirty="0" smtClean="0"/>
              <a:t>It took 30 million years for the world the recover. </a:t>
            </a:r>
            <a:endParaRPr lang="en-CA" dirty="0"/>
          </a:p>
        </p:txBody>
      </p:sp>
    </p:spTree>
    <p:extLst>
      <p:ext uri="{BB962C8B-B14F-4D97-AF65-F5344CB8AC3E}">
        <p14:creationId xmlns:p14="http://schemas.microsoft.com/office/powerpoint/2010/main" val="28951674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Why are frogs important?</a:t>
            </a:r>
            <a:endParaRPr lang="en-US" dirty="0"/>
          </a:p>
        </p:txBody>
      </p:sp>
      <p:sp>
        <p:nvSpPr>
          <p:cNvPr id="3" name="Content Placeholder 2"/>
          <p:cNvSpPr>
            <a:spLocks noGrp="1"/>
          </p:cNvSpPr>
          <p:nvPr>
            <p:ph idx="1"/>
          </p:nvPr>
        </p:nvSpPr>
        <p:spPr>
          <a:xfrm>
            <a:off x="460451" y="1565274"/>
            <a:ext cx="8229600" cy="4526280"/>
          </a:xfrm>
        </p:spPr>
        <p:txBody>
          <a:bodyPr/>
          <a:lstStyle/>
          <a:p>
            <a:pPr marL="0" indent="0">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a:p>
          <a:p>
            <a:pPr marL="0" indent="0" algn="ctr">
              <a:buNone/>
            </a:pPr>
            <a:endParaRPr lang="en-US" dirty="0"/>
          </a:p>
        </p:txBody>
      </p:sp>
      <p:sp>
        <p:nvSpPr>
          <p:cNvPr id="4" name="AutoShape 2" descr="data:image/jpeg;base64,/9j/4AAQSkZJRgABAQAAAQABAAD/2wCEAAkGBw8QDw8PDQ8PDw0PDxAODw8PDw8PDw8QFRUXFhUVFxUZICggGBolGxUVITEhJSkrLi4uFx8zODMsNygtLisBCgoKDg0OGhAQGi0lICYtLS0tLS0tLS0tKy0tLS0tLS0tLS0tLS0tLS0tLS0tLS0tLS0tLS0tLS0tLS0tLS0tLf/AABEIALcBEwMBEQACEQEDEQH/xAAbAAEAAQUBAAAAAAAAAAAAAAAAAQIDBAUGB//EAD0QAAIBAgQEBQIDBAgHAAAAAAABAgMRBBIhMQUGQVETImFxkTKBFEKxI5KhwQcVF0NygtHwFjNSU2Lh8f/EABoBAQEBAQEBAQAAAAAAAAAAAAABAgMEBQb/xAAqEQEAAgICAwABAgYDAQAAAAAAAQIDERIhBDFBURMiFDJCYXGhBZHRI//aAAwDAQACEQMRAD8A9uNMoAkAAAACAUAJIAUAASAAAAAAAQAAAAUCAAAAAAAoEAoAQBSVACQAAAAAAAJIoAAkAAAAAAAAAAEAAAAAAAAAAKAACAAFJUSAAACKBAoEUKgRUgAAAAAAkAQCgQAAAAAAAAAAABIEACiAFgIKgAAAABFSAAAAAAAAAAAJAAAAAAAIJAAAIAAAAAAAAFACkqAAAFAiSKAAAAAAAAa3j9OtKi/Adp6e9upm/Kazx9tV1vtTwHFudNRm71IaSvuZxX5179/Ut1LanRAAAIBQIBQIJAAAAUCIAAAJAgAAApNIAAAAipAAAAACQKXNLdpfcCFUj3XyBZr4ynFO8lf3Od8lae2ojbmK2JdKt4tN3Teq6M8H63C/KHS9I106Th/EadaN4vXqnuj30yVvG6uO2XmXdHQWqmKpx+qcV7tBNwsPi2H/AO9D95E3H5OUKlxKg9qsP3kNwcoXY4um9pxf3RTcLkakXs18hVRAAASACgQCgRAACQAACg0gBJFQBIAAAAkDQc4cf/A0M6tnk8sb7Ixe3GNpLyfiXNWKcnNYqrnWvlnJRXppoePLe8dxLLbcr8ZqY+Tp1cTkqW1i52z+q7M5xW3kRqbaejFlisatDraPLWISvCvL2bbR0r4Noj+eWpy0n+lg43h+KoXlUXiLvG9zhk8a9O5nbda0v66a18Qd3GVOaS3dtDzzWd+kth1G1qnxhKWWDtLo7tHqpNaTqPbySv18bimn+1aT7SaPRyvr2y1dbESt55Nvra8rnntafppaVWLX5lr2sZ6TSZOPeS9STBpbg6t706n8WjPHJ/TZnS+uLYylredl2baMfreRT4dsmjzliF+d/cR/yV49rEy3nA+c60qsIVI5ozko3S1Vz1eP505LcZhvcvQkz6LokIAAoAAAAgAABVBWQokigGgxfMihiPBVNyipKM5X+m/WxynNWL8W+E8dt+nfU6sAEgYWP4th6CbrVqcLK+VyWf8Ad3MzaI9m3lHO/M0cbOCpxap0m8l+vds8mbNE9Qy5HEU8+jWz6N/J5MmS0+oVVgsNGk80dW9exKTPuZSW6wvMGLpJeFWqRt0zO3wdoz2j6jLr8/cQkssnBpW1yRVxk8i1um62mvcMR80YmpdTpQaf5r2OdZ38anNeeplV/WcYx2pqdru2yOnOIhy7Y0uI5l5m37N2MTfYlYiT0Sfq7XRmSVfm30t6sm0Vqpbsy7FcJ/JraMiFWovbsWJlFiuoz3gvexNRPuBPD+KfhJxmoJ5XfU1j/ZO4heUvXOWuMLGYeNZRy3bTXsfRpblXk6VnbbGmgAAAAAAAAAAoNMpIoAA0fMHCFUi6tJWrJdPzLscc2GLxuPbUW+KOWOL+JDwqzSrU/Lro5LuMGXnXU+4ZmNTp0B2Gg5y4+sDh8914s24U82yfV/Y5ZckUrseN18Yqs5zq1YupLztynFOTfrs2eK14kisz6XFgZOKnDzRaX27frv6ok0mWVmtRnF5ZXzae5nhO+wjCyu2opd7/AMkTgKas3FK2Vp9U7r3MSjEqY3Lst97rUbiIXSqONzaZVbrJonLfSKvFg2k1F306iZhVyo1HSmqbV022m3bsv99DNMkT1BC6sS72T0td26G5lNDqvN+i7sn1WTg9W3fK4336L3EV2m9elDx8I/S82pj9TvpnS2+Kyv8A+PZ/xO2ObTPZpEsZZ3ctDtFNTs0irj6dWDj+dPT1OlrVio9b/o7rQeDhCOkofUn3Z3wXi1I01R1UpJbux1dEpgAAAAAAAAAFBWUhWLX4jRhNQnUipvZNmZtWJ1MrFZmNxC8q0P8Aqj8o0iJ4imvqnFL1kgOK5ooUoydXD1YKe7in1+2x8/yq1iedZ7ajUxqWBhuPYynG9OeZW1U/NH53LXNk1uP9s8fwweZcbU4lQVKtCNOtTUpU3F6Tlp5bPbYmXJOWutdtxXTzilg5wlrKVOpsm1GSXve1jx1yVnpmZ16ZlXEYmnBXl5Va04ZXFLZ3S3Wt9e/qdOVo9OZhMTKvVbxFSajbV047Jat2XS3bq0SZteenSleU6dDhcLgK1LJhuJYadZtRhSnUpuc3o/LFOLfVW1/kd/07RSdxLpOOkzqJaPHcJxGHda6eVLN3ST6/qeWOW9TDlfHNJ1LTVq7a13t/9EQiaFZqFl01d+vf0LIp/FPNpv0aemisXX0XcLi3F3ei/X7EiIidmmVDFReazm3plS0TXW/W+38RsWadWd812mmmuhyt0MmeKqZWk99+9ixfrSaUQ7G5yxHpmWXQw6e5a5EVYija0Vq3orHWcsRG5Nq/wkaO2s7Xk7aL0R4cuabTpYdJyVxmpQnOeZuFrZHs/W57vFzRip32bZXGeYa9eT87jFP6YuyQv5F7yzt1fIHF6laM6dRuSgk4ye/sezxsk2iYn43WXYnpdAAAAAAAACkrIFcrxflytUr+JSqKKbu766HlyePNrbiXopmitdTCufKzerqyv6Gf4Kn5lJzb+MbEcr1vyVL+5J8P8WT9Sv2Gnx3LWLXmUm36Wensc7eFeO4lYtSWno8Jxufw3WkqbTb0SPNxzRPGZbmlNcl/E0PDUacdalrSlfN5u67DnEftj274ccWj9y1/VMcXFwqRtWgrqrZef39TVMcZ9/Jhz8nBWvcNBxHg9WgrLWG0ou+luv6fBwtjyY/bxzSY7YnB67oVIVYJOdN2cX9NSGzjfo+v2+OePNwt36lmluMrvE+UOCYqpLEQxNXCZnmqUEopZ3dyyqSvH2V126I+vTyI49Tt06UcVx96n4ahOtVThGlB155p5FZybfrkjvro+5572j/fxL35T01dTA6yumvM1fdX9zhOrTMVntzmGNicLKN0tYtKzV3r9hxmPZ7Y0oLra/tuI/sqqFKL3f6uyLOxkwxEYRahu9Lv+BmJldLbqtu7a110M62i9a+zd7GPSL1KDv8A71JHaMxScFfbS5vaM3h1KU4SrvSK+m+8vUzeJmsyaY0ZyqzUFte7foeaI1O/rMy3VVqEMsLJdbHpiNf5RbwkXa1ruTtd9jtTudI9G5DoKMKk1HLmaVvY+p49ONHaJ33Drzs2AAAAAAAAUlZAoBIACxi68KcXOo7RM2vFY3aeliN9Q5Kop4qpOVJNRvZW0SR8rV/KvNq9R+XtiK4qxy9sr/hdZHeTz7proz2V8KkV19c/4q22Nw7BOlVtPdqz9Th49ZxZZrb6657xkpuGyxnCqdRWnG66NaSXsz6NsdbR28O5hynFuT/qdJRnfu/DqfOzPDm8CLeiZ37cnjeXZJ2nKdCXSU4yjF/5ldHh/hb0nr/bM1hiUeXsRSqKtlVWKTWeFpqzTW6uuvc1FbV9wkdGNk4r6byaT8uqWvfYfq1ieobnTX2bVtU12tudq5It1DGlqrQ6y+LEmqxLElSd9GiTX8IodF9hELsjTuJiIRlUKW1/9Dzz7SWXkSs+nY1uIqiKVB15qK0je8n0scYtruViG44zifCoqnT7WS9OwmZtERJLH4beEG2v2j1d9LI1WnGdy9GPxJnu06V/jbXio577vZL/AFZvddGW2KteNYbvBYa+Wy+qyS/U64az7/LxaemcBw+SlFJWPs1rxrp2huERpIUAAAAAABSVACQABgcVjcXia2KhQnH9nKbTSVlCK6+p4ckWy3ik+nspwpSbfXXYTCxpxUYJJI9sRFY1DyTMzO5Xmio1XGMG5wfh2VRfSzlnxfqV69umLJxnv0s8MVZUksRbxFe9u3Q6YotFI5+2ck1m08fSqsbYa/Fzsvf4M2rE+2olo8VQpSu8vhVOlWmsj+9jx5PH+0lqJifcNFjuA1YqVSVaOTe+979TxTSf6oa4Vn00fDqtFVLVmpJbRfkUvgkVrE7SKQ2uJqcPqKSywjUtaKUqtr9LWfcu8UR77WYrHTlsVhZLNNQeVPWSu1qeel5mOpc7VWKMVLTVe9zvW8zDEsmOC3atbsc7Wlna9DDKP1WRncjF4jVjGO70WiRiu7TqG60mW35WS8LM1fPr9i5I/dwavHHpj1YePiWv7ulrLtcsUmZ05yp4g1FrK277XZMkxbqFtkvbqZVcLpOcsqem8vQ1hpylzl3nAcI5Si+i0j7dz6PjV535fIIjt6FhKeWKR9GXWGSjDQAAAAAAABSVEgAAACnw1e9lfvbUCoCGBRJFRj1KfYow6yA5Dj/MdHD1VSmpNu18qvlRwyZ60nUutMVrRuFU2pxUou8Wrp+hv2x6a3H0nKOVt5d0jz5cEX7+tRb44zFqm5OKvmV1Zp6ng3uZrLpOO0Rth4vDqGkW11UuifZmOFfrnNZ/C/wniNWEstSScHprtJdjjkw8Z3XphvaHCKVZylQnlk9cjV7eiNYpm3+V6ldhy/WUdXH/ADSsmeuKT+GeDDxeEw9NftqyzL8lOWeTYnBNvjdawwP6jr43y0qbo0N3OX1SR6MPi67b5xX02/D6KpUHb6aMcvweDFXdr2n8y52nctJVxChRTVvErTdSa7RWiMzGqe/bEww5Tc7OzvLRHGsTE6hl0vBcHtTj11nL+R6N8dY6+59s+3qPL/D1FKVtLJI+1ixxjpEQ6RDoYo1LSoigAAAAAAAFJUSAIBQIAAohgUsqMOePoqoqTqwVV7QzLN8E5RvW+2uM62uVIX3NMuU5h5Qo4ip46vGslZPo/c8+bx65O/rrjzTXpzlKVTBydLERbp9Gv5Hzq5sni245O6u81rkjcMueMw04twrRTSu4z8r/APZ7qeTiyRusuHCYnTi8TUpKpKUnpdvufNxWiMlrW+vVlmIrEbYWN4pTqLJTpU4ebM5KKvKXf0M5LTbqHCcs/GJQhN9E1006mqRvqXGZdRy1gpyl5LptPW+zsejF48c4mrnvtuaXJtep/wA6vOS7Xkz6MY2uTd8M5Lw1OzcM8u8tTcUiDct5VwCjTkoRS8rS6dDQ8fxVeUFOhU0Tm/fezR+e3OPlS35aa+tRipJ7wypb7je46ZmW14TgVNeJbyLZLeb7IzXVN69s8Z9y63lLhznNu1rv4sen/jcM2tOSxD0vD0lGKS6H2JlqF1GVSFAAAAAAAAKSokAQCgAIBRAEMo8+4ry1i1iZ1aeSVHM6icpJNP39D5+Xxsk3m0S9dc1eHFp6fMGOtJ0q0XGErTTm3del0eac2esTPONM2pSPbAxfNOJnK3iYhJPZNW+Ucq+Zlt9cprDAxVTx1mnOedaeaotfk3aP1I/dMsb01NXDOKb8TMrXt6e6MTjivqSbNbKhUknK0/BTy5srtd7Jva5utdm2dgeHdl93sdq4oSbN5gcErpRTqS7RTseimJnjM+3d8B4TNZXKOVLp1PZWuoX/AA6vD0UuhtGVGkiKpxFK8WtrpoDxvnDl+th5uelaLk2tfP8Ac+V5mLjHKZd605z05enhK+JnCn4bpUou831kr7X7HitlrSvXcz6dLYYxxuzsIU9IxoWSjanH36tHKJ66+9PLPb0nljhng0o3WrXU/Q4ccY6RVNN4japABQAAABAAACqSokAAIAAoAQAYFjGYdVKc6bdlOLjddLiY3GiJ1O3GQ5Ek289dKOyUI209Txz4UW/ml1vki3xH9nlOzSr1NTUeFSPUy57/ALMX+zhL+/zerg9f4l/g6J0pn/R1dWVSFv8ADJfzMz4NGdL8OTcSqX4dV6UcOpxk4qkm3Z337nauCKxra/GfQ5Iw61nmqf4naPwtDpGOsLv8NzheC0qatCEY+ySNxqEZ9PDpA0uxiQRWlJRk4q8km0u7Cw4xYjiOKqypuOWkle6TppS6p9WfPyTnyzxr1D2xGGkbnuUS5X8CEpVZTlFXnJym5er1ep5cvh2r++07dcWenqI05zEyWWbhFK+iS3Sey92fPmOW7f8ATz5pnJfUMzl7BuVWnCSSand7bHq8akWzVrHxzzUiltPUYxskux95xAAC4C4C/oA1AkAAAAUlEgCAAAACgBAACGgIsVCwEZQJsAsFLBE2IqQAFM5xim5NRS1bbsgON5o4661sNhrtSdpeV3m+iXofL8vyZv8A/LF3v3/461rx7lncF5VhGEZYnzVPqyp+WLf6s6YfBpWv7u5K5ZpO6tJhcZGnxC0ISVJYhwzNa2tb4uzFKVx5v2+tuuSvKvKfb0M+k8oFAAAIAAoEAAEAQUSAIAACQIAFAgFEAAFgAAAAAASAA5fmblyriZuVOSWZJayacbW2+Dz5sM5PUvRiyxSO204RwOlh0pJZ61knUlq/W3ZFxYKY/Tle82nctodmGNUwFGU1OVKDmndScVe/ck1je9Ncp1pklZSAABQIgCQAACAAAoAAAAgkAAAAQAKAAABAEgAAAAAAEAAAAAAAAAAAAAAAAUCAUABAAAAAAAUAAAAAAAAAAAAIAAAUCAAAACgQAJAgCQIKBAKAAgAAAAAAAFAAAAAAAAAAAEAoAABAAAAAAAAAAABQIBQIBQIAAAAKBAKAAAAAAAAAAAAAAAAgAAAAAUCAUAAH/9k=">
            <a:hlinkClick r:id="rId2"/>
          </p:cNvPr>
          <p:cNvSpPr>
            <a:spLocks noChangeAspect="1" noChangeArrowheads="1"/>
          </p:cNvSpPr>
          <p:nvPr/>
        </p:nvSpPr>
        <p:spPr bwMode="auto">
          <a:xfrm>
            <a:off x="120726" y="-1871663"/>
            <a:ext cx="5619750"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w8QDw8PDQ8PDw0PDxAODw8PDw8PDw8QFRUXFhUVFxUZICggGBolGxUVITEhJSkrLi4uFx8zODMsNygtLisBCgoKDg0OGhAQGi0lICYtLS0tLS0tLS0tKy0tLS0tLS0tLS0tLS0tLS0tLS0tLS0tLS0tLS0tLS0tLS0tLS0tLf/AABEIALcBEwMBEQACEQEDEQH/xAAbAAEAAQUBAAAAAAAAAAAAAAAAAQIDBAUGB//EAD0QAAIBAgQEBQIDBAgHAAAAAAABAgMRBBIhMQUGQVETImFxkTKBFEKxI5KhwQcVF0NygtHwFjNSU2Lh8f/EABoBAQEBAQEBAQAAAAAAAAAAAAABAgMEBQb/xAAqEQEAAgICAwABAgYDAQAAAAAAAQIDERIhBDFBURMiFDJCYXGhBZHRI//aAAwDAQACEQMRAD8A9uNMoAkAAAACAUAJIAUAASAAAAAAAQAAAAUCAAAAAAAoEAoAQBSVACQAAAAAAAJIoAAkAAAAAAAAAAEAAAAAAAAAAKAACAAFJUSAAACKBAoEUKgRUgAAAAAAkAQCgQAAAAAAAAAAABIEACiAFgIKgAAAABFSAAAAAAAAAAAJAAAAAAAIJAAAIAAAAAAAAFACkqAAAFAiSKAAAAAAAAa3j9OtKi/Adp6e9upm/Kazx9tV1vtTwHFudNRm71IaSvuZxX5179/Ut1LanRAAAIBQIBQIJAAAAUCIAAAJAgAAApNIAAAAipAAAAACQKXNLdpfcCFUj3XyBZr4ynFO8lf3Od8lae2ojbmK2JdKt4tN3Teq6M8H63C/KHS9I106Th/EadaN4vXqnuj30yVvG6uO2XmXdHQWqmKpx+qcV7tBNwsPi2H/AO9D95E3H5OUKlxKg9qsP3kNwcoXY4um9pxf3RTcLkakXs18hVRAAASACgQCgRAACQAACg0gBJFQBIAAAAkDQc4cf/A0M6tnk8sb7Ixe3GNpLyfiXNWKcnNYqrnWvlnJRXppoePLe8dxLLbcr8ZqY+Tp1cTkqW1i52z+q7M5xW3kRqbaejFlisatDraPLWISvCvL2bbR0r4Noj+eWpy0n+lg43h+KoXlUXiLvG9zhk8a9O5nbda0v66a18Qd3GVOaS3dtDzzWd+kth1G1qnxhKWWDtLo7tHqpNaTqPbySv18bimn+1aT7SaPRyvr2y1dbESt55Nvra8rnntafppaVWLX5lr2sZ6TSZOPeS9STBpbg6t706n8WjPHJ/TZnS+uLYylredl2baMfreRT4dsmjzliF+d/cR/yV49rEy3nA+c60qsIVI5ozko3S1Vz1eP505LcZhvcvQkz6LokIAAoAAAAgAABVBWQokigGgxfMihiPBVNyipKM5X+m/WxynNWL8W+E8dt+nfU6sAEgYWP4th6CbrVqcLK+VyWf8Ad3MzaI9m3lHO/M0cbOCpxap0m8l+vds8mbNE9Qy5HEU8+jWz6N/J5MmS0+oVVgsNGk80dW9exKTPuZSW6wvMGLpJeFWqRt0zO3wdoz2j6jLr8/cQkssnBpW1yRVxk8i1um62mvcMR80YmpdTpQaf5r2OdZ38anNeeplV/WcYx2pqdru2yOnOIhy7Y0uI5l5m37N2MTfYlYiT0Sfq7XRmSVfm30t6sm0Vqpbsy7FcJ/JraMiFWovbsWJlFiuoz3gvexNRPuBPD+KfhJxmoJ5XfU1j/ZO4heUvXOWuMLGYeNZRy3bTXsfRpblXk6VnbbGmgAAAAAAAAAAoNMpIoAA0fMHCFUi6tJWrJdPzLscc2GLxuPbUW+KOWOL+JDwqzSrU/Lro5LuMGXnXU+4ZmNTp0B2Gg5y4+sDh8914s24U82yfV/Y5ZckUrseN18Yqs5zq1YupLztynFOTfrs2eK14kisz6XFgZOKnDzRaX27frv6ok0mWVmtRnF5ZXzae5nhO+wjCyu2opd7/AMkTgKas3FK2Vp9U7r3MSjEqY3Lst97rUbiIXSqONzaZVbrJonLfSKvFg2k1F306iZhVyo1HSmqbV022m3bsv99DNMkT1BC6sS72T0td26G5lNDqvN+i7sn1WTg9W3fK4336L3EV2m9elDx8I/S82pj9TvpnS2+Kyv8A+PZ/xO2ObTPZpEsZZ3ctDtFNTs0irj6dWDj+dPT1OlrVio9b/o7rQeDhCOkofUn3Z3wXi1I01R1UpJbux1dEpgAAAAAAAAAFBWUhWLX4jRhNQnUipvZNmZtWJ1MrFZmNxC8q0P8Aqj8o0iJ4imvqnFL1kgOK5ooUoydXD1YKe7in1+2x8/yq1iedZ7ajUxqWBhuPYynG9OeZW1U/NH53LXNk1uP9s8fwweZcbU4lQVKtCNOtTUpU3F6Tlp5bPbYmXJOWutdtxXTzilg5wlrKVOpsm1GSXve1jx1yVnpmZ16ZlXEYmnBXl5Va04ZXFLZ3S3Wt9e/qdOVo9OZhMTKvVbxFSajbV047Jat2XS3bq0SZteenSleU6dDhcLgK1LJhuJYadZtRhSnUpuc3o/LFOLfVW1/kd/07RSdxLpOOkzqJaPHcJxGHda6eVLN3ST6/qeWOW9TDlfHNJ1LTVq7a13t/9EQiaFZqFl01d+vf0LIp/FPNpv0aemisXX0XcLi3F3ei/X7EiIidmmVDFReazm3plS0TXW/W+38RsWadWd812mmmuhyt0MmeKqZWk99+9ixfrSaUQ7G5yxHpmWXQw6e5a5EVYija0Vq3orHWcsRG5Nq/wkaO2s7Xk7aL0R4cuabTpYdJyVxmpQnOeZuFrZHs/W57vFzRip32bZXGeYa9eT87jFP6YuyQv5F7yzt1fIHF6laM6dRuSgk4ye/sezxsk2iYn43WXYnpdAAAAAAAACkrIFcrxflytUr+JSqKKbu766HlyePNrbiXopmitdTCufKzerqyv6Gf4Kn5lJzb+MbEcr1vyVL+5J8P8WT9Sv2Gnx3LWLXmUm36Wensc7eFeO4lYtSWno8Jxufw3WkqbTb0SPNxzRPGZbmlNcl/E0PDUacdalrSlfN5u67DnEftj274ccWj9y1/VMcXFwqRtWgrqrZef39TVMcZ9/Jhz8nBWvcNBxHg9WgrLWG0ou+luv6fBwtjyY/bxzSY7YnB67oVIVYJOdN2cX9NSGzjfo+v2+OePNwt36lmluMrvE+UOCYqpLEQxNXCZnmqUEopZ3dyyqSvH2V126I+vTyI49Tt06UcVx96n4ahOtVThGlB155p5FZybfrkjvro+5572j/fxL35T01dTA6yumvM1fdX9zhOrTMVntzmGNicLKN0tYtKzV3r9hxmPZ7Y0oLra/tuI/sqqFKL3f6uyLOxkwxEYRahu9Lv+BmJldLbqtu7a110M62i9a+zd7GPSL1KDv8A71JHaMxScFfbS5vaM3h1KU4SrvSK+m+8vUzeJmsyaY0ZyqzUFte7foeaI1O/rMy3VVqEMsLJdbHpiNf5RbwkXa1ruTtd9jtTudI9G5DoKMKk1HLmaVvY+p49ONHaJ33Drzs2AAAAAAAAUlZAoBIACxi68KcXOo7RM2vFY3aeliN9Q5Kop4qpOVJNRvZW0SR8rV/KvNq9R+XtiK4qxy9sr/hdZHeTz7proz2V8KkV19c/4q22Nw7BOlVtPdqz9Th49ZxZZrb6657xkpuGyxnCqdRWnG66NaSXsz6NsdbR28O5hynFuT/qdJRnfu/DqfOzPDm8CLeiZ37cnjeXZJ2nKdCXSU4yjF/5ldHh/hb0nr/bM1hiUeXsRSqKtlVWKTWeFpqzTW6uuvc1FbV9wkdGNk4r6byaT8uqWvfYfq1ieobnTX2bVtU12tudq5It1DGlqrQ6y+LEmqxLElSd9GiTX8IodF9hELsjTuJiIRlUKW1/9Dzz7SWXkSs+nY1uIqiKVB15qK0je8n0scYtruViG44zifCoqnT7WS9OwmZtERJLH4beEG2v2j1d9LI1WnGdy9GPxJnu06V/jbXio577vZL/AFZvddGW2KteNYbvBYa+Wy+qyS/U64az7/LxaemcBw+SlFJWPs1rxrp2huERpIUAAAAAABSVACQABgcVjcXia2KhQnH9nKbTSVlCK6+p4ckWy3ik+nspwpSbfXXYTCxpxUYJJI9sRFY1DyTMzO5Xmio1XGMG5wfh2VRfSzlnxfqV69umLJxnv0s8MVZUksRbxFe9u3Q6YotFI5+2ck1m08fSqsbYa/Fzsvf4M2rE+2olo8VQpSu8vhVOlWmsj+9jx5PH+0lqJifcNFjuA1YqVSVaOTe+979TxTSf6oa4Vn00fDqtFVLVmpJbRfkUvgkVrE7SKQ2uJqcPqKSywjUtaKUqtr9LWfcu8UR77WYrHTlsVhZLNNQeVPWSu1qeel5mOpc7VWKMVLTVe9zvW8zDEsmOC3atbsc7Wlna9DDKP1WRncjF4jVjGO70WiRiu7TqG60mW35WS8LM1fPr9i5I/dwavHHpj1YePiWv7ulrLtcsUmZ05yp4g1FrK277XZMkxbqFtkvbqZVcLpOcsqem8vQ1hpylzl3nAcI5Si+i0j7dz6PjV535fIIjt6FhKeWKR9GXWGSjDQAAAAAAABSVEgAAACnw1e9lfvbUCoCGBRJFRj1KfYow6yA5Dj/MdHD1VSmpNu18qvlRwyZ60nUutMVrRuFU2pxUou8Wrp+hv2x6a3H0nKOVt5d0jz5cEX7+tRb44zFqm5OKvmV1Zp6ng3uZrLpOO0Rth4vDqGkW11UuifZmOFfrnNZ/C/wniNWEstSScHprtJdjjkw8Z3XphvaHCKVZylQnlk9cjV7eiNYpm3+V6ldhy/WUdXH/ADSsmeuKT+GeDDxeEw9NftqyzL8lOWeTYnBNvjdawwP6jr43y0qbo0N3OX1SR6MPi67b5xX02/D6KpUHb6aMcvweDFXdr2n8y52nctJVxChRTVvErTdSa7RWiMzGqe/bEww5Tc7OzvLRHGsTE6hl0vBcHtTj11nL+R6N8dY6+59s+3qPL/D1FKVtLJI+1ixxjpEQ6RDoYo1LSoigAAAAAAAFJUSAIBQIAAohgUsqMOePoqoqTqwVV7QzLN8E5RvW+2uM62uVIX3NMuU5h5Qo4ip46vGslZPo/c8+bx65O/rrjzTXpzlKVTBydLERbp9Gv5Hzq5sni245O6u81rkjcMueMw04twrRTSu4z8r/APZ7qeTiyRusuHCYnTi8TUpKpKUnpdvufNxWiMlrW+vVlmIrEbYWN4pTqLJTpU4ebM5KKvKXf0M5LTbqHCcs/GJQhN9E1006mqRvqXGZdRy1gpyl5LptPW+zsejF48c4mrnvtuaXJtep/wA6vOS7Xkz6MY2uTd8M5Lw1OzcM8u8tTcUiDct5VwCjTkoRS8rS6dDQ8fxVeUFOhU0Tm/fezR+e3OPlS35aa+tRipJ7wypb7je46ZmW14TgVNeJbyLZLeb7IzXVN69s8Z9y63lLhznNu1rv4sen/jcM2tOSxD0vD0lGKS6H2JlqF1GVSFAAAAAAAAKSokAQCgAIBRAEMo8+4ry1i1iZ1aeSVHM6icpJNP39D5+Xxsk3m0S9dc1eHFp6fMGOtJ0q0XGErTTm3del0eac2esTPONM2pSPbAxfNOJnK3iYhJPZNW+Ucq+Zlt9cprDAxVTx1mnOedaeaotfk3aP1I/dMsb01NXDOKb8TMrXt6e6MTjivqSbNbKhUknK0/BTy5srtd7Jva5utdm2dgeHdl93sdq4oSbN5gcErpRTqS7RTseimJnjM+3d8B4TNZXKOVLp1PZWuoX/AA6vD0UuhtGVGkiKpxFK8WtrpoDxvnDl+th5uelaLk2tfP8Ac+V5mLjHKZd605z05enhK+JnCn4bpUou831kr7X7HitlrSvXcz6dLYYxxuzsIU9IxoWSjanH36tHKJ66+9PLPb0nljhng0o3WrXU/Q4ccY6RVNN4japABQAAABAAACqSokAAIAAoAQAYFjGYdVKc6bdlOLjddLiY3GiJ1O3GQ5Ek289dKOyUI209Txz4UW/ml1vki3xH9nlOzSr1NTUeFSPUy57/ALMX+zhL+/zerg9f4l/g6J0pn/R1dWVSFv8ADJfzMz4NGdL8OTcSqX4dV6UcOpxk4qkm3Z337nauCKxra/GfQ5Iw61nmqf4naPwtDpGOsLv8NzheC0qatCEY+ySNxqEZ9PDpA0uxiQRWlJRk4q8km0u7Cw4xYjiOKqypuOWkle6TppS6p9WfPyTnyzxr1D2xGGkbnuUS5X8CEpVZTlFXnJym5er1ep5cvh2r++07dcWenqI05zEyWWbhFK+iS3Sey92fPmOW7f8ATz5pnJfUMzl7BuVWnCSSand7bHq8akWzVrHxzzUiltPUYxskux95xAAC4C4C/oA1AkAAAAUlEgCAAAACgBAACGgIsVCwEZQJsAsFLBE2IqQAFM5xim5NRS1bbsgON5o4661sNhrtSdpeV3m+iXofL8vyZv8A/LF3v3/461rx7lncF5VhGEZYnzVPqyp+WLf6s6YfBpWv7u5K5ZpO6tJhcZGnxC0ISVJYhwzNa2tb4uzFKVx5v2+tuuSvKvKfb0M+k8oFAAAIAAoEAAEAQUSAIAACQIAFAgFEAAFgAAAAAASAA5fmblyriZuVOSWZJayacbW2+Dz5sM5PUvRiyxSO204RwOlh0pJZ61knUlq/W3ZFxYKY/Tle82nctodmGNUwFGU1OVKDmndScVe/ck1je9Ncp1pklZSAABQIgCQAACAAAoAAAAgkAAAAQAKAAABAEgAAAAAAEAAAAAAAAAAAAAAAAUCAUABAAAAAAAUAAAAAAAAAAAAIAAAUCAAAACgQAJAgCQIKBAKAAgAAAAAAAFAAAAAAAAAAAEAoAABAAAAAAAAAAABQIBQIBQIAAAAKBAKAAAAAAAAAAAAAAAAgAAAAAUCAUAAH/9k=">
            <a:hlinkClick r:id="rId2"/>
          </p:cNvPr>
          <p:cNvSpPr>
            <a:spLocks noChangeAspect="1" noChangeArrowheads="1"/>
          </p:cNvSpPr>
          <p:nvPr/>
        </p:nvSpPr>
        <p:spPr bwMode="auto">
          <a:xfrm>
            <a:off x="120726" y="-1717572"/>
            <a:ext cx="5619750"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irc_mi" descr="https://upload.wikimedia.org/wikipedia/commons/4/49/Green_treefrog.jpg">
            <a:hlinkClick r:id="rId3"/>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9585" y="2203101"/>
            <a:ext cx="5624830" cy="3742690"/>
          </a:xfrm>
          <a:prstGeom prst="rect">
            <a:avLst/>
          </a:prstGeom>
          <a:noFill/>
          <a:ln>
            <a:noFill/>
          </a:ln>
        </p:spPr>
      </p:pic>
    </p:spTree>
    <p:extLst>
      <p:ext uri="{BB962C8B-B14F-4D97-AF65-F5344CB8AC3E}">
        <p14:creationId xmlns:p14="http://schemas.microsoft.com/office/powerpoint/2010/main" val="3619490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a:t>They play an important role in the food web as both predator and prey, maintaining the delicate balance of nature. Where they are disappearing, detrimental effects are already being documented</a:t>
            </a:r>
            <a:r>
              <a:rPr lang="en-US" dirty="0" smtClean="0"/>
              <a:t>.</a:t>
            </a:r>
          </a:p>
          <a:p>
            <a:pPr marL="0" indent="0">
              <a:buNone/>
            </a:pPr>
            <a:endParaRPr lang="en-US" dirty="0"/>
          </a:p>
          <a:p>
            <a:pPr marL="0" indent="0">
              <a:buNone/>
            </a:pPr>
            <a:endParaRPr lang="en-US" dirty="0"/>
          </a:p>
          <a:p>
            <a:r>
              <a:rPr lang="en-US" dirty="0"/>
              <a:t>Amphibians eat pest insects, benefiting successful agriculture around the world and minimizing the spread of diseases, including malaria</a:t>
            </a:r>
            <a:r>
              <a:rPr lang="en-US" dirty="0" smtClean="0"/>
              <a:t>.</a:t>
            </a:r>
          </a:p>
          <a:p>
            <a:endParaRPr lang="en-US" dirty="0"/>
          </a:p>
          <a:p>
            <a:r>
              <a:rPr lang="en-US" dirty="0"/>
              <a:t>The skin of amphibians has substances that protect them from some microbes and viruses, offering possible medical cures for a variety of human diseases, including AIDS.</a:t>
            </a:r>
          </a:p>
          <a:p>
            <a:endParaRPr lang="en-US" dirty="0"/>
          </a:p>
        </p:txBody>
      </p:sp>
    </p:spTree>
    <p:extLst>
      <p:ext uri="{BB962C8B-B14F-4D97-AF65-F5344CB8AC3E}">
        <p14:creationId xmlns:p14="http://schemas.microsoft.com/office/powerpoint/2010/main" val="3044526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Amphibians' skin is highly permeable, allowing them to drink and breathe. Unfortunately, contaminants also readily enter the body, making amphibians an exceptional indicator of environmental quality. They are particularly sensitive to pollution, making them important </a:t>
            </a:r>
            <a:r>
              <a:rPr lang="en-US" dirty="0" smtClean="0"/>
              <a:t>indicators </a:t>
            </a:r>
            <a:r>
              <a:rPr lang="en-US" dirty="0"/>
              <a:t>to potential human threats</a:t>
            </a:r>
            <a:r>
              <a:rPr lang="en-US" dirty="0" smtClean="0"/>
              <a:t>.</a:t>
            </a:r>
          </a:p>
          <a:p>
            <a:pPr marL="0" indent="0">
              <a:buNone/>
            </a:pPr>
            <a:endParaRPr lang="en-US" dirty="0"/>
          </a:p>
          <a:p>
            <a:r>
              <a:rPr lang="en-US" dirty="0"/>
              <a:t>Frogs have had a special place in various human cultures for centuries, cherished as agents of life and good luck.</a:t>
            </a:r>
          </a:p>
          <a:p>
            <a:pPr marL="0" indent="0">
              <a:buNone/>
            </a:pPr>
            <a:endParaRPr lang="en-US" dirty="0"/>
          </a:p>
        </p:txBody>
      </p:sp>
    </p:spTree>
    <p:extLst>
      <p:ext uri="{BB962C8B-B14F-4D97-AF65-F5344CB8AC3E}">
        <p14:creationId xmlns:p14="http://schemas.microsoft.com/office/powerpoint/2010/main" val="3065076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Amphibians </a:t>
            </a:r>
            <a:endParaRPr lang="en-CA" dirty="0"/>
          </a:p>
        </p:txBody>
      </p:sp>
      <p:sp>
        <p:nvSpPr>
          <p:cNvPr id="3" name="Content Placeholder 2"/>
          <p:cNvSpPr>
            <a:spLocks noGrp="1"/>
          </p:cNvSpPr>
          <p:nvPr>
            <p:ph idx="1"/>
          </p:nvPr>
        </p:nvSpPr>
        <p:spPr/>
        <p:txBody>
          <a:bodyPr/>
          <a:lstStyle/>
          <a:p>
            <a:r>
              <a:rPr lang="en-CA" dirty="0" smtClean="0"/>
              <a:t>Health of amphibians indicates the health of the ecosystems that they live in. </a:t>
            </a:r>
          </a:p>
          <a:p>
            <a:endParaRPr lang="en-CA" dirty="0" smtClean="0"/>
          </a:p>
          <a:p>
            <a:r>
              <a:rPr lang="en-CA" dirty="0" err="1" smtClean="0"/>
              <a:t>Amphi</a:t>
            </a:r>
            <a:r>
              <a:rPr lang="en-CA" dirty="0" smtClean="0"/>
              <a:t> – on both sides</a:t>
            </a:r>
          </a:p>
          <a:p>
            <a:r>
              <a:rPr lang="en-CA" dirty="0" smtClean="0"/>
              <a:t>Bios – life </a:t>
            </a:r>
          </a:p>
          <a:p>
            <a:endParaRPr lang="en-CA" dirty="0" smtClean="0"/>
          </a:p>
          <a:p>
            <a:r>
              <a:rPr lang="en-CA" dirty="0" smtClean="0"/>
              <a:t>Begin as tadpoles in ponds, then enter a second life as adults in forests and grasslands. </a:t>
            </a:r>
            <a:endParaRPr lang="en-C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Amphibians are exposed to hazards in both ecosystems, instead of only one. </a:t>
            </a:r>
          </a:p>
          <a:p>
            <a:pPr>
              <a:buNone/>
            </a:pPr>
            <a:endParaRPr lang="en-CA" dirty="0" smtClean="0"/>
          </a:p>
          <a:p>
            <a:pPr>
              <a:buNone/>
            </a:pPr>
            <a:endParaRPr lang="en-CA" dirty="0" smtClean="0"/>
          </a:p>
          <a:p>
            <a:pPr>
              <a:buNone/>
            </a:pPr>
            <a:endParaRPr lang="en-CA" dirty="0"/>
          </a:p>
        </p:txBody>
      </p:sp>
      <p:pic>
        <p:nvPicPr>
          <p:cNvPr id="4" name="Picture 3" descr="Photo: A spotted salamander among stones and pebbles"/>
          <p:cNvPicPr/>
          <p:nvPr/>
        </p:nvPicPr>
        <p:blipFill>
          <a:blip r:embed="rId2" cstate="print"/>
          <a:srcRect/>
          <a:stretch>
            <a:fillRect/>
          </a:stretch>
        </p:blipFill>
        <p:spPr bwMode="auto">
          <a:xfrm>
            <a:off x="1857356" y="2857496"/>
            <a:ext cx="4783766" cy="34321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Frogs and toads are part of two different food chains. </a:t>
            </a:r>
          </a:p>
          <a:p>
            <a:endParaRPr lang="en-CA" dirty="0" smtClean="0"/>
          </a:p>
          <a:p>
            <a:r>
              <a:rPr lang="en-CA" dirty="0" smtClean="0">
                <a:solidFill>
                  <a:srgbClr val="FFFF00"/>
                </a:solidFill>
              </a:rPr>
              <a:t>Food Chain – </a:t>
            </a:r>
            <a:r>
              <a:rPr lang="en-CA" dirty="0" smtClean="0"/>
              <a:t>a step by step sequence linking organisms that feed on each other. </a:t>
            </a:r>
            <a:endParaRPr lang="en-CA" dirty="0">
              <a:solidFill>
                <a:srgbClr val="FFFF00"/>
              </a:solidFill>
            </a:endParaRPr>
          </a:p>
        </p:txBody>
      </p:sp>
      <p:pic>
        <p:nvPicPr>
          <p:cNvPr id="4" name="il_fi" descr="http://www.rfadventures.com/images/Animals/Amphibian/frog%20monkey%20frog%20bg.jpg"/>
          <p:cNvPicPr/>
          <p:nvPr/>
        </p:nvPicPr>
        <p:blipFill>
          <a:blip r:embed="rId2" cstate="print"/>
          <a:srcRect/>
          <a:stretch>
            <a:fillRect/>
          </a:stretch>
        </p:blipFill>
        <p:spPr bwMode="auto">
          <a:xfrm>
            <a:off x="6000760" y="4286256"/>
            <a:ext cx="2538411" cy="25717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solidFill>
                  <a:srgbClr val="FFFF00"/>
                </a:solidFill>
              </a:rPr>
              <a:t>Food Chain</a:t>
            </a:r>
            <a:endParaRPr lang="en-CA" dirty="0">
              <a:solidFill>
                <a:srgbClr val="FFFF00"/>
              </a:solidFill>
            </a:endParaRPr>
          </a:p>
        </p:txBody>
      </p:sp>
      <p:sp>
        <p:nvSpPr>
          <p:cNvPr id="3" name="Content Placeholder 2"/>
          <p:cNvSpPr>
            <a:spLocks noGrp="1"/>
          </p:cNvSpPr>
          <p:nvPr>
            <p:ph idx="1"/>
          </p:nvPr>
        </p:nvSpPr>
        <p:spPr/>
        <p:txBody>
          <a:bodyPr/>
          <a:lstStyle/>
          <a:p>
            <a:r>
              <a:rPr lang="en-US" dirty="0" smtClean="0"/>
              <a:t>Producers – organisms that make their own food.    Ex. Clover</a:t>
            </a:r>
          </a:p>
          <a:p>
            <a:pPr>
              <a:buNone/>
            </a:pPr>
            <a:endParaRPr lang="en-US" dirty="0" smtClean="0"/>
          </a:p>
          <a:p>
            <a:r>
              <a:rPr lang="en-US" dirty="0" smtClean="0"/>
              <a:t>Consumers – organisms that get their energy by eating other organisms. </a:t>
            </a:r>
          </a:p>
          <a:p>
            <a:endParaRPr lang="en-US" dirty="0" smtClean="0"/>
          </a:p>
          <a:p>
            <a:r>
              <a:rPr lang="en-US" dirty="0" smtClean="0"/>
              <a:t>Decomposers – get their food by breaking down dead organisms, and return the nutrients to the soil and water. </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pic>
        <p:nvPicPr>
          <p:cNvPr id="4" name="il_fi" descr="http://library.thinkquest.org/J0113170/forest/images/fodchain.jpg"/>
          <p:cNvPicPr>
            <a:picLocks noGrp="1"/>
          </p:cNvPicPr>
          <p:nvPr>
            <p:ph idx="1"/>
          </p:nvPr>
        </p:nvPicPr>
        <p:blipFill>
          <a:blip r:embed="rId2" cstate="print"/>
          <a:srcRect/>
          <a:stretch>
            <a:fillRect/>
          </a:stretch>
        </p:blipFill>
        <p:spPr bwMode="auto">
          <a:xfrm>
            <a:off x="2143108" y="1500174"/>
            <a:ext cx="5214974" cy="47863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normAutofit/>
          </a:bodyPr>
          <a:lstStyle/>
          <a:p>
            <a:r>
              <a:rPr lang="en-US" dirty="0" smtClean="0"/>
              <a:t>Herbivores – animals that eat only vegetation. ( plant eaters )</a:t>
            </a:r>
          </a:p>
          <a:p>
            <a:pPr>
              <a:buNone/>
            </a:pPr>
            <a:endParaRPr lang="en-US" dirty="0" smtClean="0"/>
          </a:p>
          <a:p>
            <a:r>
              <a:rPr lang="en-US" dirty="0" smtClean="0"/>
              <a:t>Carnivores – animals that eat only meat.</a:t>
            </a:r>
          </a:p>
          <a:p>
            <a:pPr>
              <a:buNone/>
            </a:pPr>
            <a:endParaRPr lang="en-US" dirty="0" smtClean="0"/>
          </a:p>
          <a:p>
            <a:r>
              <a:rPr lang="en-US" dirty="0" smtClean="0"/>
              <a:t>Omnivores – animals that eat both vegetation and meat. </a:t>
            </a:r>
          </a:p>
          <a:p>
            <a:endParaRPr lang="en-US" dirty="0" smtClean="0"/>
          </a:p>
          <a:p>
            <a:endParaRPr lang="en-C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FF00"/>
                </a:solidFill>
              </a:rPr>
              <a:t>What is an Ecosystem?</a:t>
            </a:r>
            <a:endParaRPr lang="en-CA"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r>
              <a:rPr lang="en-US" dirty="0" smtClean="0"/>
              <a:t>An ecosystem includes all the different organisms living in a certain area, along with their physical environment. </a:t>
            </a:r>
          </a:p>
          <a:p>
            <a:endParaRPr lang="en-US" dirty="0" smtClean="0"/>
          </a:p>
          <a:p>
            <a:r>
              <a:rPr lang="en-US" dirty="0" smtClean="0"/>
              <a:t>Ecosystems look at the relationships among many species living in an environment and how they interact with one another. </a:t>
            </a:r>
          </a:p>
          <a:p>
            <a:pPr>
              <a:buNone/>
            </a:pPr>
            <a:endParaRPr lang="en-US" dirty="0" smtClean="0"/>
          </a:p>
          <a:p>
            <a:pPr>
              <a:buNone/>
            </a:pPr>
            <a:endParaRPr lang="en-US" dirty="0" smtClean="0"/>
          </a:p>
          <a:p>
            <a:r>
              <a:rPr lang="en-US" dirty="0" smtClean="0"/>
              <a:t>Ecosystems is made up of Biotic and </a:t>
            </a:r>
            <a:r>
              <a:rPr lang="en-US" dirty="0" err="1" smtClean="0"/>
              <a:t>Abiotic</a:t>
            </a:r>
            <a:r>
              <a:rPr lang="en-US" dirty="0" smtClean="0"/>
              <a:t> Factors.</a:t>
            </a:r>
          </a:p>
          <a:p>
            <a:pPr>
              <a:buNone/>
            </a:pP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Detritus – waste from plants and animals, including their dead remains. </a:t>
            </a:r>
          </a:p>
          <a:p>
            <a:endParaRPr lang="en-CA" dirty="0" smtClean="0"/>
          </a:p>
          <a:p>
            <a:r>
              <a:rPr lang="en-CA" dirty="0" smtClean="0"/>
              <a:t>Important to the recycling of matter in an ecosystem. </a:t>
            </a:r>
            <a:endParaRPr lang="en-C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normAutofit/>
          </a:bodyPr>
          <a:lstStyle/>
          <a:p>
            <a:pPr algn="ctr">
              <a:buNone/>
            </a:pPr>
            <a:r>
              <a:rPr lang="en-CA" sz="5400" dirty="0" smtClean="0"/>
              <a:t>Why are frogs disappearing?  </a:t>
            </a:r>
            <a:endParaRPr lang="en-CA" sz="5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Text Placeholder 2"/>
          <p:cNvSpPr>
            <a:spLocks noGrp="1"/>
          </p:cNvSpPr>
          <p:nvPr>
            <p:ph type="body" idx="1"/>
          </p:nvPr>
        </p:nvSpPr>
        <p:spPr/>
        <p:txBody>
          <a:bodyPr/>
          <a:lstStyle/>
          <a:p>
            <a:endParaRPr lang="en-CA"/>
          </a:p>
        </p:txBody>
      </p:sp>
      <p:sp>
        <p:nvSpPr>
          <p:cNvPr id="4" name="Text Placeholder 3"/>
          <p:cNvSpPr>
            <a:spLocks noGrp="1"/>
          </p:cNvSpPr>
          <p:nvPr>
            <p:ph type="body" sz="half" idx="3"/>
          </p:nvPr>
        </p:nvSpPr>
        <p:spPr/>
        <p:txBody>
          <a:bodyPr/>
          <a:lstStyle/>
          <a:p>
            <a:endParaRPr lang="en-CA"/>
          </a:p>
        </p:txBody>
      </p:sp>
      <p:pic>
        <p:nvPicPr>
          <p:cNvPr id="7" name="Content Placeholder 6" descr="http://amphibiaweb.org/images/gaa_global_threatened_speciessm.jpg">
            <a:hlinkClick r:id="rId2" tgtFrame="_blank"/>
          </p:cNvPr>
          <p:cNvPicPr>
            <a:picLocks noGrp="1"/>
          </p:cNvPicPr>
          <p:nvPr>
            <p:ph sz="quarter" idx="4"/>
          </p:nvPr>
        </p:nvPicPr>
        <p:blipFill>
          <a:blip r:embed="rId3" cstate="print"/>
          <a:srcRect/>
          <a:stretch>
            <a:fillRect/>
          </a:stretch>
        </p:blipFill>
        <p:spPr bwMode="auto">
          <a:xfrm>
            <a:off x="4645025" y="2571745"/>
            <a:ext cx="4213255" cy="3143272"/>
          </a:xfrm>
          <a:prstGeom prst="rect">
            <a:avLst/>
          </a:prstGeom>
          <a:noFill/>
          <a:ln w="9525">
            <a:noFill/>
            <a:miter lim="800000"/>
            <a:headEnd/>
            <a:tailEnd/>
          </a:ln>
        </p:spPr>
      </p:pic>
      <p:pic>
        <p:nvPicPr>
          <p:cNvPr id="8" name="Content Placeholder 3" descr="http://amphibiaweb.org/images/gaa_global_amphib_diversitysm.jpg">
            <a:hlinkClick r:id="rId4" tgtFrame="_blank"/>
          </p:cNvPr>
          <p:cNvPicPr>
            <a:picLocks noGrp="1"/>
          </p:cNvPicPr>
          <p:nvPr>
            <p:ph sz="quarter" idx="2"/>
          </p:nvPr>
        </p:nvPicPr>
        <p:blipFill>
          <a:blip r:embed="rId5" cstate="print"/>
          <a:srcRect/>
          <a:stretch>
            <a:fillRect/>
          </a:stretch>
        </p:blipFill>
        <p:spPr bwMode="auto">
          <a:xfrm>
            <a:off x="457200" y="2571744"/>
            <a:ext cx="4040188" cy="31432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Decline of Amphibians </a:t>
            </a:r>
            <a:endParaRPr lang="en-CA" dirty="0"/>
          </a:p>
        </p:txBody>
      </p:sp>
      <p:sp>
        <p:nvSpPr>
          <p:cNvPr id="3" name="Content Placeholder 2"/>
          <p:cNvSpPr>
            <a:spLocks noGrp="1"/>
          </p:cNvSpPr>
          <p:nvPr>
            <p:ph idx="1"/>
          </p:nvPr>
        </p:nvSpPr>
        <p:spPr/>
        <p:txBody>
          <a:bodyPr/>
          <a:lstStyle/>
          <a:p>
            <a:r>
              <a:rPr lang="en-CA" dirty="0" smtClean="0"/>
              <a:t>Loss of Habitat </a:t>
            </a:r>
          </a:p>
          <a:p>
            <a:pPr>
              <a:buNone/>
            </a:pPr>
            <a:endParaRPr lang="en-CA" dirty="0" smtClean="0"/>
          </a:p>
          <a:p>
            <a:r>
              <a:rPr lang="en-CA" dirty="0" smtClean="0"/>
              <a:t>Air and Water Quality </a:t>
            </a:r>
          </a:p>
          <a:p>
            <a:pPr>
              <a:buNone/>
            </a:pPr>
            <a:endParaRPr lang="en-CA" dirty="0" smtClean="0"/>
          </a:p>
          <a:p>
            <a:r>
              <a:rPr lang="en-CA" dirty="0" smtClean="0"/>
              <a:t>Ultraviolet Radiation </a:t>
            </a:r>
          </a:p>
          <a:p>
            <a:pPr>
              <a:buNone/>
            </a:pPr>
            <a:endParaRPr lang="en-CA" dirty="0" smtClean="0"/>
          </a:p>
          <a:p>
            <a:r>
              <a:rPr lang="en-CA" dirty="0" smtClean="0"/>
              <a:t>Climate Change</a:t>
            </a:r>
            <a:endParaRPr lang="en-C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CA" dirty="0" smtClean="0">
                <a:hlinkClick r:id="rId2"/>
              </a:rPr>
              <a:t>http://www.youtube.com/watch?v=WDD1kETURNs</a:t>
            </a:r>
            <a:r>
              <a:rPr lang="en-CA" dirty="0" smtClean="0"/>
              <a:t> </a:t>
            </a:r>
            <a:endParaRPr lang="en-C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US" dirty="0" smtClean="0"/>
              <a:t>Pick 2 animals and describe the food chain that they are in. Label what animals are herbivores, carnivores, omnivores. Also label the consumers in the food chain as well as the producers. </a:t>
            </a:r>
          </a:p>
          <a:p>
            <a:pPr>
              <a:buNone/>
            </a:pPr>
            <a:endParaRPr lang="en-C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US" dirty="0" smtClean="0"/>
              <a:t>What does sunlight have to do with the amount of food available to a hawk, which only eats meat? </a:t>
            </a:r>
          </a:p>
          <a:p>
            <a:endParaRPr lang="en-C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CA" dirty="0" smtClean="0">
                <a:hlinkClick r:id="rId2"/>
              </a:rPr>
              <a:t>http://www.youtube.com/watch?v=cbN161yBBGA</a:t>
            </a:r>
            <a:r>
              <a:rPr lang="en-CA" dirty="0" smtClean="0"/>
              <a:t> </a:t>
            </a:r>
            <a:endParaRPr lang="en-C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endParaRPr lang="en-C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234" y="381001"/>
            <a:ext cx="8229600" cy="1190611"/>
          </a:xfrm>
        </p:spPr>
        <p:txBody>
          <a:bodyPr/>
          <a:lstStyle/>
          <a:p>
            <a:pPr algn="ctr"/>
            <a:r>
              <a:rPr lang="en-CA" dirty="0" smtClean="0"/>
              <a:t>Endangered Species </a:t>
            </a:r>
            <a:endParaRPr lang="en-CA" dirty="0"/>
          </a:p>
        </p:txBody>
      </p:sp>
      <p:sp>
        <p:nvSpPr>
          <p:cNvPr id="3" name="Subtitle 2"/>
          <p:cNvSpPr>
            <a:spLocks noGrp="1"/>
          </p:cNvSpPr>
          <p:nvPr>
            <p:ph type="subTitle" idx="1"/>
          </p:nvPr>
        </p:nvSpPr>
        <p:spPr/>
        <p:txBody>
          <a:bodyPr/>
          <a:lstStyle/>
          <a:p>
            <a:endParaRPr lang="en-CA" dirty="0"/>
          </a:p>
        </p:txBody>
      </p:sp>
      <p:pic>
        <p:nvPicPr>
          <p:cNvPr id="4" name="il_fi" descr="http://store.wildernesscommittee.org/campaigns/wildlife/sara/reports/Vol23No02/laws/images/collage.jpg"/>
          <p:cNvPicPr/>
          <p:nvPr/>
        </p:nvPicPr>
        <p:blipFill>
          <a:blip r:embed="rId2" cstate="print"/>
          <a:srcRect/>
          <a:stretch>
            <a:fillRect/>
          </a:stretch>
        </p:blipFill>
        <p:spPr bwMode="auto">
          <a:xfrm>
            <a:off x="1142976" y="1785926"/>
            <a:ext cx="6643734" cy="47863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FF00"/>
                </a:solidFill>
              </a:rPr>
              <a:t>Biotic and </a:t>
            </a:r>
            <a:r>
              <a:rPr lang="en-US" dirty="0" err="1" smtClean="0">
                <a:solidFill>
                  <a:srgbClr val="FFFF00"/>
                </a:solidFill>
              </a:rPr>
              <a:t>Abiotic</a:t>
            </a:r>
            <a:r>
              <a:rPr lang="en-US" dirty="0" smtClean="0">
                <a:solidFill>
                  <a:srgbClr val="FFFF00"/>
                </a:solidFill>
              </a:rPr>
              <a:t> Factors</a:t>
            </a:r>
            <a:endParaRPr lang="en-CA" dirty="0">
              <a:solidFill>
                <a:srgbClr val="FFFF00"/>
              </a:solidFill>
            </a:endParaRPr>
          </a:p>
        </p:txBody>
      </p:sp>
      <p:sp>
        <p:nvSpPr>
          <p:cNvPr id="3" name="Content Placeholder 2"/>
          <p:cNvSpPr>
            <a:spLocks noGrp="1"/>
          </p:cNvSpPr>
          <p:nvPr>
            <p:ph idx="1"/>
          </p:nvPr>
        </p:nvSpPr>
        <p:spPr/>
        <p:txBody>
          <a:bodyPr/>
          <a:lstStyle/>
          <a:p>
            <a:r>
              <a:rPr lang="en-US" dirty="0" smtClean="0"/>
              <a:t>Biotic factors are living things in an ecosystem.</a:t>
            </a:r>
          </a:p>
          <a:p>
            <a:pPr>
              <a:buNone/>
            </a:pPr>
            <a:endParaRPr lang="en-US" dirty="0" smtClean="0"/>
          </a:p>
          <a:p>
            <a:pPr>
              <a:buNone/>
            </a:pPr>
            <a:endParaRPr lang="en-US" dirty="0" smtClean="0"/>
          </a:p>
          <a:p>
            <a:r>
              <a:rPr lang="en-US" dirty="0" err="1" smtClean="0"/>
              <a:t>Abiotic</a:t>
            </a:r>
            <a:r>
              <a:rPr lang="en-US" dirty="0" smtClean="0"/>
              <a:t> factors are nonliving things in an ecosystem. </a:t>
            </a:r>
          </a:p>
          <a:p>
            <a:endParaRPr lang="en-C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hlinkClick r:id="rId2"/>
              </a:rPr>
              <a:t>http://www.gnb.ca/0078/speciesatrisk/index-e.asp</a:t>
            </a:r>
            <a:r>
              <a:rPr lang="en-CA" dirty="0" smtClean="0"/>
              <a:t> </a:t>
            </a:r>
            <a:endParaRPr lang="en-C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Classifying Species at Risk </a:t>
            </a:r>
            <a:endParaRPr lang="en-CA" dirty="0"/>
          </a:p>
        </p:txBody>
      </p:sp>
      <p:sp>
        <p:nvSpPr>
          <p:cNvPr id="3" name="Content Placeholder 2"/>
          <p:cNvSpPr>
            <a:spLocks noGrp="1"/>
          </p:cNvSpPr>
          <p:nvPr>
            <p:ph idx="1"/>
          </p:nvPr>
        </p:nvSpPr>
        <p:spPr/>
        <p:txBody>
          <a:bodyPr>
            <a:normAutofit/>
          </a:bodyPr>
          <a:lstStyle/>
          <a:p>
            <a:r>
              <a:rPr lang="en-CA" dirty="0" smtClean="0"/>
              <a:t>Extinct – a species that is no longer found anywhere. </a:t>
            </a:r>
          </a:p>
          <a:p>
            <a:endParaRPr lang="en-CA" dirty="0" smtClean="0"/>
          </a:p>
          <a:p>
            <a:pPr>
              <a:buNone/>
            </a:pPr>
            <a:endParaRPr lang="en-CA" dirty="0" smtClean="0"/>
          </a:p>
          <a:p>
            <a:pPr>
              <a:buNone/>
            </a:pPr>
            <a:endParaRPr lang="en-CA" dirty="0" smtClean="0"/>
          </a:p>
        </p:txBody>
      </p:sp>
      <p:pic>
        <p:nvPicPr>
          <p:cNvPr id="4" name="il_fi" descr="http://smh.com.au/ffximage/2005/12/25/dodo_narrowweb__300x407,0.jpg"/>
          <p:cNvPicPr/>
          <p:nvPr/>
        </p:nvPicPr>
        <p:blipFill>
          <a:blip r:embed="rId2" cstate="print"/>
          <a:srcRect/>
          <a:stretch>
            <a:fillRect/>
          </a:stretch>
        </p:blipFill>
        <p:spPr bwMode="auto">
          <a:xfrm>
            <a:off x="3214678" y="2786058"/>
            <a:ext cx="2857520" cy="34290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CA" dirty="0" smtClean="0"/>
              <a:t>Endangered – a species that is close to extinction. </a:t>
            </a:r>
          </a:p>
          <a:p>
            <a:pPr>
              <a:buNone/>
            </a:pPr>
            <a:endParaRPr lang="en-CA" dirty="0" smtClean="0"/>
          </a:p>
          <a:p>
            <a:pPr>
              <a:buNone/>
            </a:pPr>
            <a:endParaRPr lang="en-CA" dirty="0" smtClean="0"/>
          </a:p>
          <a:p>
            <a:pPr>
              <a:buNone/>
            </a:pPr>
            <a:endParaRPr lang="en-CA" dirty="0" smtClean="0"/>
          </a:p>
          <a:p>
            <a:pPr>
              <a:buNone/>
            </a:pPr>
            <a:endParaRPr lang="en-CA" dirty="0" smtClean="0"/>
          </a:p>
          <a:p>
            <a:endParaRPr lang="en-CA" dirty="0"/>
          </a:p>
        </p:txBody>
      </p:sp>
      <p:pic>
        <p:nvPicPr>
          <p:cNvPr id="4" name="il_fi" descr="http://www.maine.gov/ifw/wildlife/species/endangered_species/eastern_cougar/eastern_cougar_picture.jpg"/>
          <p:cNvPicPr/>
          <p:nvPr/>
        </p:nvPicPr>
        <p:blipFill>
          <a:blip r:embed="rId2" cstate="print"/>
          <a:srcRect/>
          <a:stretch>
            <a:fillRect/>
          </a:stretch>
        </p:blipFill>
        <p:spPr bwMode="auto">
          <a:xfrm>
            <a:off x="785786" y="2928934"/>
            <a:ext cx="4143404" cy="2857520"/>
          </a:xfrm>
          <a:prstGeom prst="rect">
            <a:avLst/>
          </a:prstGeom>
          <a:noFill/>
          <a:ln w="9525">
            <a:noFill/>
            <a:miter lim="800000"/>
            <a:headEnd/>
            <a:tailEnd/>
          </a:ln>
        </p:spPr>
      </p:pic>
      <p:pic>
        <p:nvPicPr>
          <p:cNvPr id="5" name="il_fi" descr="http://www.rom.on.ca/ontario/images/risk/maps/na-135.gif"/>
          <p:cNvPicPr/>
          <p:nvPr/>
        </p:nvPicPr>
        <p:blipFill>
          <a:blip r:embed="rId3" cstate="print"/>
          <a:srcRect/>
          <a:stretch>
            <a:fillRect/>
          </a:stretch>
        </p:blipFill>
        <p:spPr bwMode="auto">
          <a:xfrm>
            <a:off x="5214942" y="3071810"/>
            <a:ext cx="2857500" cy="253365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CA" dirty="0" smtClean="0"/>
              <a:t>Extirpated – any species that no longer exists in one part of an area (example Canada) but an be found in others. </a:t>
            </a:r>
          </a:p>
          <a:p>
            <a:pPr>
              <a:buNone/>
            </a:pPr>
            <a:endParaRPr lang="en-CA" dirty="0" smtClean="0"/>
          </a:p>
          <a:p>
            <a:pPr>
              <a:buNone/>
            </a:pPr>
            <a:endParaRPr lang="en-CA" dirty="0" smtClean="0"/>
          </a:p>
          <a:p>
            <a:pPr>
              <a:buNone/>
            </a:pPr>
            <a:endParaRPr lang="en-CA" dirty="0" smtClean="0"/>
          </a:p>
          <a:p>
            <a:endParaRPr lang="en-CA" dirty="0"/>
          </a:p>
        </p:txBody>
      </p:sp>
      <p:pic>
        <p:nvPicPr>
          <p:cNvPr id="4" name="il_fi" descr="http://www.pluspets.net/wp-content/uploads/2010/07/Giant-Panda1.jpg"/>
          <p:cNvPicPr/>
          <p:nvPr/>
        </p:nvPicPr>
        <p:blipFill>
          <a:blip r:embed="rId2" cstate="print"/>
          <a:srcRect/>
          <a:stretch>
            <a:fillRect/>
          </a:stretch>
        </p:blipFill>
        <p:spPr bwMode="auto">
          <a:xfrm>
            <a:off x="500034" y="3571876"/>
            <a:ext cx="3500462" cy="2752720"/>
          </a:xfrm>
          <a:prstGeom prst="rect">
            <a:avLst/>
          </a:prstGeom>
          <a:noFill/>
          <a:ln w="9525">
            <a:noFill/>
            <a:miter lim="800000"/>
            <a:headEnd/>
            <a:tailEnd/>
          </a:ln>
        </p:spPr>
      </p:pic>
      <p:pic>
        <p:nvPicPr>
          <p:cNvPr id="5" name="il_fi" descr="http://www.cricketwalker.com/pic/zoo/grizzly-bear.jpg"/>
          <p:cNvPicPr/>
          <p:nvPr/>
        </p:nvPicPr>
        <p:blipFill>
          <a:blip r:embed="rId3" cstate="print"/>
          <a:srcRect/>
          <a:stretch>
            <a:fillRect/>
          </a:stretch>
        </p:blipFill>
        <p:spPr bwMode="auto">
          <a:xfrm>
            <a:off x="4857752" y="3500438"/>
            <a:ext cx="3767135" cy="3138486"/>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CA" dirty="0" smtClean="0"/>
              <a:t>Threatened – any species that is likely to become endangered if factors that make it vulnerable are not reversed. </a:t>
            </a:r>
          </a:p>
          <a:p>
            <a:pPr>
              <a:buNone/>
            </a:pPr>
            <a:endParaRPr lang="en-CA" dirty="0" smtClean="0"/>
          </a:p>
          <a:p>
            <a:pPr>
              <a:buNone/>
            </a:pPr>
            <a:endParaRPr lang="en-CA" dirty="0" smtClean="0"/>
          </a:p>
          <a:p>
            <a:pPr>
              <a:buNone/>
            </a:pPr>
            <a:endParaRPr lang="en-CA" dirty="0" smtClean="0"/>
          </a:p>
          <a:p>
            <a:pPr>
              <a:buNone/>
            </a:pPr>
            <a:endParaRPr lang="en-CA" dirty="0" smtClean="0"/>
          </a:p>
          <a:p>
            <a:pPr>
              <a:buNone/>
            </a:pPr>
            <a:endParaRPr lang="en-CA" dirty="0" smtClean="0"/>
          </a:p>
          <a:p>
            <a:pPr>
              <a:buNone/>
            </a:pPr>
            <a:endParaRPr lang="en-CA" dirty="0" smtClean="0"/>
          </a:p>
        </p:txBody>
      </p:sp>
      <p:pic>
        <p:nvPicPr>
          <p:cNvPr id="5" name="il_fi" descr="http://en.academic.ru/pictures/enwiki/65/American_bison_k5680-1.jpg"/>
          <p:cNvPicPr/>
          <p:nvPr/>
        </p:nvPicPr>
        <p:blipFill>
          <a:blip r:embed="rId2" cstate="print"/>
          <a:srcRect/>
          <a:stretch>
            <a:fillRect/>
          </a:stretch>
        </p:blipFill>
        <p:spPr bwMode="auto">
          <a:xfrm>
            <a:off x="2357422" y="3429000"/>
            <a:ext cx="4471998" cy="2579377"/>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CA" dirty="0" smtClean="0"/>
              <a:t>Vulnerable – any species that is at risk because of low or declining numbers. </a:t>
            </a:r>
          </a:p>
          <a:p>
            <a:endParaRPr lang="en-CA" dirty="0" smtClean="0"/>
          </a:p>
          <a:p>
            <a:endParaRPr lang="en-CA" dirty="0" smtClean="0"/>
          </a:p>
          <a:p>
            <a:endParaRPr lang="en-CA" dirty="0" smtClean="0"/>
          </a:p>
          <a:p>
            <a:pPr>
              <a:buNone/>
            </a:pPr>
            <a:endParaRPr lang="en-CA" dirty="0" smtClean="0"/>
          </a:p>
          <a:p>
            <a:pPr>
              <a:buNone/>
            </a:pPr>
            <a:endParaRPr lang="en-CA" dirty="0" smtClean="0"/>
          </a:p>
          <a:p>
            <a:endParaRPr lang="en-CA" dirty="0"/>
          </a:p>
        </p:txBody>
      </p:sp>
      <p:pic>
        <p:nvPicPr>
          <p:cNvPr id="4" name="il_fi" descr="http://www.sustainabilityninja.com/wp-content/uploads/2010/03/wolverine-last-michigan.jpg"/>
          <p:cNvPicPr/>
          <p:nvPr/>
        </p:nvPicPr>
        <p:blipFill>
          <a:blip r:embed="rId3" cstate="print"/>
          <a:srcRect/>
          <a:stretch>
            <a:fillRect/>
          </a:stretch>
        </p:blipFill>
        <p:spPr bwMode="auto">
          <a:xfrm>
            <a:off x="2214546" y="3071810"/>
            <a:ext cx="4476750" cy="30861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CA" dirty="0" smtClean="0">
                <a:hlinkClick r:id="rId2"/>
              </a:rPr>
              <a:t>http://www.youtube.com/watch?v=4KVi9bfkY9k</a:t>
            </a:r>
            <a:r>
              <a:rPr lang="en-CA" dirty="0" smtClean="0"/>
              <a:t> </a:t>
            </a:r>
            <a:endParaRPr lang="en-CA"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CA" dirty="0"/>
          </a:p>
        </p:txBody>
      </p:sp>
      <p:sp>
        <p:nvSpPr>
          <p:cNvPr id="3" name="Content Placeholder 2"/>
          <p:cNvSpPr>
            <a:spLocks noGrp="1"/>
          </p:cNvSpPr>
          <p:nvPr>
            <p:ph idx="1"/>
          </p:nvPr>
        </p:nvSpPr>
        <p:spPr/>
        <p:txBody>
          <a:bodyPr>
            <a:normAutofit/>
          </a:bodyPr>
          <a:lstStyle/>
          <a:p>
            <a:pPr>
              <a:buNone/>
            </a:pPr>
            <a:r>
              <a:rPr lang="en-CA" sz="6600" dirty="0" smtClean="0"/>
              <a:t>    </a:t>
            </a:r>
          </a:p>
          <a:p>
            <a:pPr>
              <a:buNone/>
            </a:pPr>
            <a:r>
              <a:rPr lang="en-CA" sz="6600" dirty="0" smtClean="0"/>
              <a:t>     Exotic Species</a:t>
            </a:r>
            <a:endParaRPr lang="en-CA" sz="6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Gobi Fish and Zebra Muscles</a:t>
            </a:r>
            <a:endParaRPr lang="en-CA" dirty="0"/>
          </a:p>
        </p:txBody>
      </p:sp>
      <p:sp>
        <p:nvSpPr>
          <p:cNvPr id="3" name="Content Placeholder 2"/>
          <p:cNvSpPr>
            <a:spLocks noGrp="1"/>
          </p:cNvSpPr>
          <p:nvPr>
            <p:ph idx="1"/>
          </p:nvPr>
        </p:nvSpPr>
        <p:spPr/>
        <p:txBody>
          <a:bodyPr/>
          <a:lstStyle/>
          <a:p>
            <a:r>
              <a:rPr lang="en-CA" dirty="0" smtClean="0">
                <a:hlinkClick r:id="rId2"/>
              </a:rPr>
              <a:t>http://www.youtube.com/watch?v=qxxgflwX2Fg&amp;feature=related</a:t>
            </a:r>
            <a:r>
              <a:rPr lang="en-CA" dirty="0" smtClean="0"/>
              <a:t> </a:t>
            </a:r>
            <a:endParaRPr lang="en-C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Snakehead Fish</a:t>
            </a:r>
            <a:endParaRPr lang="en-CA" dirty="0"/>
          </a:p>
        </p:txBody>
      </p:sp>
      <p:sp>
        <p:nvSpPr>
          <p:cNvPr id="3" name="Content Placeholder 2"/>
          <p:cNvSpPr>
            <a:spLocks noGrp="1"/>
          </p:cNvSpPr>
          <p:nvPr>
            <p:ph idx="1"/>
          </p:nvPr>
        </p:nvSpPr>
        <p:spPr/>
        <p:txBody>
          <a:bodyPr/>
          <a:lstStyle/>
          <a:p>
            <a:r>
              <a:rPr lang="en-CA" dirty="0" smtClean="0">
                <a:hlinkClick r:id="rId2"/>
              </a:rPr>
              <a:t>http://www.youtube.com/watch?v=rEfviq9t6kY</a:t>
            </a:r>
            <a:r>
              <a:rPr lang="en-CA" dirty="0" smtClean="0"/>
              <a:t> </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US" dirty="0" smtClean="0"/>
              <a:t>An Organism is one living thing.</a:t>
            </a:r>
          </a:p>
          <a:p>
            <a:pPr>
              <a:buNone/>
            </a:pPr>
            <a:endParaRPr lang="en-US" dirty="0" smtClean="0"/>
          </a:p>
          <a:p>
            <a:r>
              <a:rPr lang="en-US" dirty="0" smtClean="0"/>
              <a:t>A Species is a group of living things that can reproduce and share common genes which make then resemble one another. </a:t>
            </a:r>
          </a:p>
          <a:p>
            <a:pPr>
              <a:buNone/>
            </a:pPr>
            <a:endParaRPr lang="en-US" dirty="0" smtClean="0"/>
          </a:p>
          <a:p>
            <a:r>
              <a:rPr lang="en-US" dirty="0" smtClean="0"/>
              <a:t>A population is a group of individuals of the same species living in a particular place. </a:t>
            </a:r>
          </a:p>
          <a:p>
            <a:endParaRPr lang="en-CA"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err="1" smtClean="0"/>
              <a:t>Suckermouth</a:t>
            </a:r>
            <a:r>
              <a:rPr lang="en-CA" dirty="0" smtClean="0"/>
              <a:t> Catfish</a:t>
            </a:r>
            <a:endParaRPr lang="en-CA" dirty="0"/>
          </a:p>
        </p:txBody>
      </p:sp>
      <p:sp>
        <p:nvSpPr>
          <p:cNvPr id="3" name="Content Placeholder 2"/>
          <p:cNvSpPr>
            <a:spLocks noGrp="1"/>
          </p:cNvSpPr>
          <p:nvPr>
            <p:ph idx="1"/>
          </p:nvPr>
        </p:nvSpPr>
        <p:spPr/>
        <p:txBody>
          <a:bodyPr/>
          <a:lstStyle/>
          <a:p>
            <a:r>
              <a:rPr lang="en-CA" dirty="0" smtClean="0">
                <a:hlinkClick r:id="rId2"/>
              </a:rPr>
              <a:t>http://www.youtube.com/watch?v=9RqFp8V4ytA</a:t>
            </a:r>
            <a:r>
              <a:rPr lang="en-CA" dirty="0" smtClean="0"/>
              <a:t> </a:t>
            </a:r>
            <a:endParaRPr lang="en-CA"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Asian Carp </a:t>
            </a:r>
            <a:endParaRPr lang="en-CA" dirty="0"/>
          </a:p>
        </p:txBody>
      </p:sp>
      <p:sp>
        <p:nvSpPr>
          <p:cNvPr id="3" name="Content Placeholder 2"/>
          <p:cNvSpPr>
            <a:spLocks noGrp="1"/>
          </p:cNvSpPr>
          <p:nvPr>
            <p:ph idx="1"/>
          </p:nvPr>
        </p:nvSpPr>
        <p:spPr/>
        <p:txBody>
          <a:bodyPr/>
          <a:lstStyle/>
          <a:p>
            <a:r>
              <a:rPr lang="en-CA" smtClean="0">
                <a:hlinkClick r:id="rId2"/>
              </a:rPr>
              <a:t>http://www.youtube.com/watch?v=AcG9A2oGkrU</a:t>
            </a:r>
            <a:r>
              <a:rPr lang="en-CA" smtClean="0"/>
              <a:t> </a:t>
            </a:r>
            <a:endParaRPr lang="en-CA"/>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Humans and the Rate of Extinction </a:t>
            </a:r>
            <a:endParaRPr lang="en-CA" dirty="0"/>
          </a:p>
        </p:txBody>
      </p:sp>
      <p:sp>
        <p:nvSpPr>
          <p:cNvPr id="3" name="Content Placeholder 2"/>
          <p:cNvSpPr>
            <a:spLocks noGrp="1"/>
          </p:cNvSpPr>
          <p:nvPr>
            <p:ph idx="1"/>
          </p:nvPr>
        </p:nvSpPr>
        <p:spPr/>
        <p:txBody>
          <a:bodyPr/>
          <a:lstStyle/>
          <a:p>
            <a:r>
              <a:rPr lang="en-CA" dirty="0" smtClean="0"/>
              <a:t>Species extinction rates are increasing dramatically as human population grows.</a:t>
            </a:r>
          </a:p>
          <a:p>
            <a:pPr>
              <a:buNone/>
            </a:pPr>
            <a:endParaRPr lang="en-CA" dirty="0" smtClean="0"/>
          </a:p>
          <a:p>
            <a:r>
              <a:rPr lang="en-CA" dirty="0" smtClean="0"/>
              <a:t>It’s been estimated that between 8000 B.C. and 1600 A.D.  that the extinction rate was one species every 1000 years. </a:t>
            </a:r>
          </a:p>
          <a:p>
            <a:endParaRPr lang="en-CA" dirty="0" smtClean="0"/>
          </a:p>
          <a:p>
            <a:r>
              <a:rPr lang="en-CA" dirty="0" smtClean="0"/>
              <a:t>Between 1600 and 1900 estimates are 1 species for every 4 years.  </a:t>
            </a:r>
          </a:p>
          <a:p>
            <a:pPr>
              <a:buNone/>
            </a:pPr>
            <a:endParaRPr lang="en-CA" dirty="0" smtClean="0"/>
          </a:p>
          <a:p>
            <a:endParaRPr lang="en-CA"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 21</a:t>
            </a:r>
            <a:r>
              <a:rPr lang="en-CA" baseline="30000" dirty="0" smtClean="0"/>
              <a:t>st</a:t>
            </a:r>
            <a:r>
              <a:rPr lang="en-CA" dirty="0" smtClean="0"/>
              <a:t> century the rate increases to 1 species every 30 minutes. </a:t>
            </a:r>
          </a:p>
          <a:p>
            <a:endParaRPr lang="en-CA" dirty="0" smtClean="0"/>
          </a:p>
          <a:p>
            <a:r>
              <a:rPr lang="en-CA" dirty="0" smtClean="0"/>
              <a:t>Majority of extinctions are occurring in rainforests. </a:t>
            </a:r>
            <a:endParaRPr lang="en-CA"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Mass Extinctions</a:t>
            </a:r>
            <a:endParaRPr lang="en-CA" dirty="0"/>
          </a:p>
        </p:txBody>
      </p:sp>
      <p:sp>
        <p:nvSpPr>
          <p:cNvPr id="3" name="Content Placeholder 2"/>
          <p:cNvSpPr>
            <a:spLocks noGrp="1"/>
          </p:cNvSpPr>
          <p:nvPr>
            <p:ph idx="1"/>
          </p:nvPr>
        </p:nvSpPr>
        <p:spPr/>
        <p:txBody>
          <a:bodyPr>
            <a:normAutofit/>
          </a:bodyPr>
          <a:lstStyle/>
          <a:p>
            <a:pPr marL="514350" indent="-514350">
              <a:buNone/>
            </a:pPr>
            <a:r>
              <a:rPr lang="en-CA" dirty="0" smtClean="0"/>
              <a:t>1.  438 million years ago a mass extinction of marine organisms took place. </a:t>
            </a:r>
          </a:p>
          <a:p>
            <a:pPr marL="514350" indent="-514350">
              <a:buNone/>
            </a:pPr>
            <a:endParaRPr lang="en-CA" dirty="0" smtClean="0"/>
          </a:p>
          <a:p>
            <a:pPr marL="514350" indent="-514350">
              <a:buNone/>
            </a:pPr>
            <a:r>
              <a:rPr lang="en-CA" dirty="0" smtClean="0"/>
              <a:t>2.  360 million years ago another marine mass extinction took place. </a:t>
            </a:r>
          </a:p>
          <a:p>
            <a:pPr marL="514350" indent="-514350">
              <a:buNone/>
            </a:pPr>
            <a:endParaRPr lang="en-CA" dirty="0" smtClean="0"/>
          </a:p>
          <a:p>
            <a:pPr marL="514350" indent="-514350">
              <a:buNone/>
            </a:pPr>
            <a:r>
              <a:rPr lang="en-CA" dirty="0" smtClean="0"/>
              <a:t>3.   245 million years ago 80% of all species perished. </a:t>
            </a:r>
          </a:p>
          <a:p>
            <a:pPr marL="514350" indent="-514350">
              <a:buNone/>
            </a:pPr>
            <a:endParaRPr lang="en-CA"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pPr>
              <a:buNone/>
            </a:pPr>
            <a:r>
              <a:rPr lang="en-CA" dirty="0" smtClean="0"/>
              <a:t>  4.   208 million years ago another extinction. It marked the beginning of the age of the dinosaurs.  It was thought to have removed any competition that early reptiles may of had. </a:t>
            </a:r>
          </a:p>
          <a:p>
            <a:pPr>
              <a:buNone/>
            </a:pPr>
            <a:endParaRPr lang="en-CA" dirty="0" smtClean="0"/>
          </a:p>
          <a:p>
            <a:pPr>
              <a:buNone/>
            </a:pPr>
            <a:r>
              <a:rPr lang="en-CA" dirty="0" smtClean="0"/>
              <a:t>   5.  65 million years ago the extinction marked the end of the dinosaurs. </a:t>
            </a:r>
          </a:p>
          <a:p>
            <a:endParaRPr lang="en-CA"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It’s estimated that almost 500 million different species have inhabited our planet.  90% of these species have either become extinct or evolved into new species. 	</a:t>
            </a:r>
          </a:p>
          <a:p>
            <a:endParaRPr lang="en-CA"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Think about it</a:t>
            </a:r>
            <a:endParaRPr lang="en-CA" dirty="0"/>
          </a:p>
        </p:txBody>
      </p:sp>
      <p:sp>
        <p:nvSpPr>
          <p:cNvPr id="3" name="Content Placeholder 2"/>
          <p:cNvSpPr>
            <a:spLocks noGrp="1"/>
          </p:cNvSpPr>
          <p:nvPr>
            <p:ph idx="1"/>
          </p:nvPr>
        </p:nvSpPr>
        <p:spPr/>
        <p:txBody>
          <a:bodyPr>
            <a:normAutofit/>
          </a:bodyPr>
          <a:lstStyle/>
          <a:p>
            <a:pPr>
              <a:buNone/>
            </a:pPr>
            <a:r>
              <a:rPr lang="en-CA" sz="4400" dirty="0" smtClean="0"/>
              <a:t>   What is the problem with a new species that enters into a new area?</a:t>
            </a:r>
          </a:p>
          <a:p>
            <a:pPr>
              <a:buNone/>
            </a:pPr>
            <a:endParaRPr lang="en-CA" sz="44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Effects of Extinction</a:t>
            </a:r>
            <a:endParaRPr lang="en-CA" dirty="0"/>
          </a:p>
        </p:txBody>
      </p:sp>
      <p:sp>
        <p:nvSpPr>
          <p:cNvPr id="3" name="Content Placeholder 2"/>
          <p:cNvSpPr>
            <a:spLocks noGrp="1"/>
          </p:cNvSpPr>
          <p:nvPr>
            <p:ph idx="1"/>
          </p:nvPr>
        </p:nvSpPr>
        <p:spPr/>
        <p:txBody>
          <a:bodyPr/>
          <a:lstStyle/>
          <a:p>
            <a:r>
              <a:rPr lang="en-CA" dirty="0" smtClean="0"/>
              <a:t>Loss of biodiversity. </a:t>
            </a:r>
          </a:p>
          <a:p>
            <a:endParaRPr lang="en-CA" dirty="0" smtClean="0"/>
          </a:p>
          <a:p>
            <a:r>
              <a:rPr lang="en-CA" dirty="0" smtClean="0"/>
              <a:t>Domino Effect </a:t>
            </a:r>
          </a:p>
          <a:p>
            <a:pPr>
              <a:buNone/>
            </a:pPr>
            <a:endParaRPr lang="en-CA" dirty="0" smtClean="0"/>
          </a:p>
          <a:p>
            <a:pPr>
              <a:buNone/>
            </a:pPr>
            <a:r>
              <a:rPr lang="en-CA" dirty="0" smtClean="0"/>
              <a:t>Ex. Sea otters eat sea urchins .... without this predator sea urchin populations will increase.  Sea urchins eat kelp. The amount of kelp will decrease.  Fish that rely of kelp will die off. </a:t>
            </a:r>
            <a:endParaRPr lang="en-CA"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Ecology </a:t>
            </a:r>
            <a:endParaRPr lang="en-CA" dirty="0"/>
          </a:p>
        </p:txBody>
      </p:sp>
      <p:sp>
        <p:nvSpPr>
          <p:cNvPr id="3" name="Content Placeholder 2"/>
          <p:cNvSpPr>
            <a:spLocks noGrp="1"/>
          </p:cNvSpPr>
          <p:nvPr>
            <p:ph idx="1"/>
          </p:nvPr>
        </p:nvSpPr>
        <p:spPr/>
        <p:txBody>
          <a:bodyPr/>
          <a:lstStyle/>
          <a:p>
            <a:r>
              <a:rPr lang="en-CA" dirty="0" smtClean="0"/>
              <a:t>Study of how organisms interact with each other. </a:t>
            </a:r>
          </a:p>
          <a:p>
            <a:pPr>
              <a:buNone/>
            </a:pPr>
            <a:endParaRPr lang="en-CA" dirty="0" smtClean="0"/>
          </a:p>
          <a:p>
            <a:r>
              <a:rPr lang="en-CA" dirty="0" smtClean="0"/>
              <a:t>Helps us to understand living things. </a:t>
            </a: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CA" dirty="0" smtClean="0"/>
              <a:t>Habitat – Place where a species can live.. </a:t>
            </a:r>
          </a:p>
          <a:p>
            <a:pPr>
              <a:buNone/>
            </a:pPr>
            <a:r>
              <a:rPr lang="en-CA" dirty="0" smtClean="0"/>
              <a:t>     </a:t>
            </a:r>
          </a:p>
          <a:p>
            <a:pPr>
              <a:buNone/>
            </a:pPr>
            <a:r>
              <a:rPr lang="en-CA" dirty="0" smtClean="0"/>
              <a:t>      Example:  wetlands, ponds or lakes. </a:t>
            </a:r>
            <a:endParaRPr lang="en-CA"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pPr>
              <a:buNone/>
            </a:pPr>
            <a:r>
              <a:rPr lang="en-CA" dirty="0" smtClean="0"/>
              <a:t>   </a:t>
            </a:r>
            <a:r>
              <a:rPr lang="en-CA" dirty="0" smtClean="0">
                <a:solidFill>
                  <a:srgbClr val="FFFF00"/>
                </a:solidFill>
              </a:rPr>
              <a:t>Populations </a:t>
            </a:r>
            <a:r>
              <a:rPr lang="en-CA" dirty="0" smtClean="0"/>
              <a:t>– All the members of the same species , living in the same ecosystem or habitat. </a:t>
            </a:r>
          </a:p>
          <a:p>
            <a:pPr>
              <a:buNone/>
            </a:pPr>
            <a:r>
              <a:rPr lang="en-CA" dirty="0" smtClean="0"/>
              <a:t>   example: All pike in a lake.</a:t>
            </a:r>
          </a:p>
          <a:p>
            <a:pPr>
              <a:buNone/>
            </a:pPr>
            <a:endParaRPr lang="en-CA" dirty="0" smtClean="0"/>
          </a:p>
          <a:p>
            <a:pPr>
              <a:buNone/>
            </a:pPr>
            <a:r>
              <a:rPr lang="en-CA" dirty="0" smtClean="0"/>
              <a:t>   </a:t>
            </a:r>
            <a:r>
              <a:rPr lang="en-CA" dirty="0" smtClean="0">
                <a:solidFill>
                  <a:srgbClr val="FFFF00"/>
                </a:solidFill>
              </a:rPr>
              <a:t>Community</a:t>
            </a:r>
            <a:r>
              <a:rPr lang="en-CA" dirty="0" smtClean="0"/>
              <a:t> – collection of all the populations of all the species in an ecosystem or habitat. </a:t>
            </a:r>
          </a:p>
          <a:p>
            <a:pPr>
              <a:buNone/>
            </a:pPr>
            <a:r>
              <a:rPr lang="en-CA" dirty="0" smtClean="0"/>
              <a:t>   example: Different fish in a lake. </a:t>
            </a:r>
            <a:endParaRPr lang="en-CA"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err="1" smtClean="0">
                <a:solidFill>
                  <a:srgbClr val="FFFF00"/>
                </a:solidFill>
              </a:rPr>
              <a:t>Ecotones</a:t>
            </a:r>
            <a:r>
              <a:rPr lang="en-CA" dirty="0" smtClean="0"/>
              <a:t> – grey area between ecosystems where organisms from both ecosystems interact with each other. </a:t>
            </a:r>
            <a:endParaRPr lang="en-CA" smtClean="0"/>
          </a:p>
          <a:p>
            <a:endParaRPr lang="en-CA"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descr="http://speakeasies.biz/graphics/levels_as.jpg"/>
          <p:cNvPicPr>
            <a:picLocks noGrp="1"/>
          </p:cNvPicPr>
          <p:nvPr>
            <p:ph idx="1"/>
          </p:nvPr>
        </p:nvPicPr>
        <p:blipFill>
          <a:blip r:embed="rId2" r:link="rId3" cstate="print"/>
          <a:srcRect/>
          <a:stretch>
            <a:fillRect/>
          </a:stretch>
        </p:blipFill>
        <p:spPr bwMode="auto">
          <a:xfrm>
            <a:off x="1857356" y="500042"/>
            <a:ext cx="5500726" cy="59293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Asian Carp </a:t>
            </a:r>
            <a:endParaRPr lang="en-CA" dirty="0"/>
          </a:p>
        </p:txBody>
      </p:sp>
      <p:sp>
        <p:nvSpPr>
          <p:cNvPr id="3" name="Content Placeholder 2"/>
          <p:cNvSpPr>
            <a:spLocks noGrp="1"/>
          </p:cNvSpPr>
          <p:nvPr>
            <p:ph idx="1"/>
          </p:nvPr>
        </p:nvSpPr>
        <p:spPr/>
        <p:txBody>
          <a:bodyPr/>
          <a:lstStyle/>
          <a:p>
            <a:r>
              <a:rPr lang="en-CA" dirty="0" smtClean="0">
                <a:hlinkClick r:id="rId2"/>
              </a:rPr>
              <a:t>http://www.youtube.com/watch?v=yS7zkTnQVaM</a:t>
            </a:r>
            <a:r>
              <a:rPr lang="en-CA" dirty="0" smtClean="0"/>
              <a:t> </a:t>
            </a:r>
          </a:p>
          <a:p>
            <a:endParaRPr lang="en-CA" dirty="0" smtClean="0"/>
          </a:p>
          <a:p>
            <a:endParaRPr lang="en-CA" dirty="0" smtClean="0"/>
          </a:p>
          <a:p>
            <a:r>
              <a:rPr lang="en-CA" dirty="0" smtClean="0">
                <a:hlinkClick r:id="rId3"/>
              </a:rPr>
              <a:t>http://www.youtube.com/watch?v=2ChwJiKKBdA&amp;feature=related</a:t>
            </a:r>
            <a:r>
              <a:rPr lang="en-CA" dirty="0" smtClean="0"/>
              <a:t> </a:t>
            </a:r>
          </a:p>
          <a:p>
            <a:endParaRPr lang="en-CA" dirty="0" smtClean="0"/>
          </a:p>
          <a:p>
            <a:r>
              <a:rPr lang="en-CA" smtClean="0">
                <a:hlinkClick r:id="rId4"/>
              </a:rPr>
              <a:t>http://www.youtube.com/watch?v=PdcQ56OpxNE&amp;feature=related</a:t>
            </a:r>
            <a:r>
              <a:rPr lang="en-CA" smtClean="0"/>
              <a:t> </a:t>
            </a:r>
            <a:endParaRPr lang="en-CA"/>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Energy Flow in Ecosystems</a:t>
            </a:r>
            <a:endParaRPr lang="en-CA" dirty="0"/>
          </a:p>
        </p:txBody>
      </p:sp>
      <p:sp>
        <p:nvSpPr>
          <p:cNvPr id="3" name="Content Placeholder 2"/>
          <p:cNvSpPr>
            <a:spLocks noGrp="1"/>
          </p:cNvSpPr>
          <p:nvPr>
            <p:ph idx="1"/>
          </p:nvPr>
        </p:nvSpPr>
        <p:spPr/>
        <p:txBody>
          <a:bodyPr/>
          <a:lstStyle/>
          <a:p>
            <a:r>
              <a:rPr lang="en-CA" b="1" dirty="0" err="1" smtClean="0"/>
              <a:t>Trophic</a:t>
            </a:r>
            <a:r>
              <a:rPr lang="en-CA" b="1" dirty="0" smtClean="0"/>
              <a:t> Levels  </a:t>
            </a:r>
            <a:r>
              <a:rPr lang="en-CA" dirty="0" smtClean="0"/>
              <a:t>are arranged according to how </a:t>
            </a:r>
            <a:r>
              <a:rPr lang="en-CA" dirty="0" err="1" smtClean="0"/>
              <a:t>organsims</a:t>
            </a:r>
            <a:r>
              <a:rPr lang="en-CA" dirty="0" smtClean="0"/>
              <a:t> gain their energy. </a:t>
            </a:r>
          </a:p>
          <a:p>
            <a:endParaRPr lang="en-CA"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Level 1</a:t>
            </a:r>
            <a:endParaRPr lang="en-CA" dirty="0"/>
          </a:p>
        </p:txBody>
      </p:sp>
      <p:sp>
        <p:nvSpPr>
          <p:cNvPr id="3" name="Content Placeholder 2"/>
          <p:cNvSpPr>
            <a:spLocks noGrp="1"/>
          </p:cNvSpPr>
          <p:nvPr>
            <p:ph idx="1"/>
          </p:nvPr>
        </p:nvSpPr>
        <p:spPr/>
        <p:txBody>
          <a:bodyPr/>
          <a:lstStyle/>
          <a:p>
            <a:r>
              <a:rPr lang="en-CA" dirty="0" err="1" smtClean="0"/>
              <a:t>Autotrophs</a:t>
            </a:r>
            <a:r>
              <a:rPr lang="en-CA" dirty="0" smtClean="0"/>
              <a:t> – “ </a:t>
            </a:r>
            <a:r>
              <a:rPr lang="en-CA" dirty="0" err="1" smtClean="0"/>
              <a:t>Producers.”organisms</a:t>
            </a:r>
            <a:r>
              <a:rPr lang="en-CA" dirty="0" smtClean="0"/>
              <a:t> that can make their own food from basic nutrients and sunlight or some other non-living energy source. </a:t>
            </a:r>
          </a:p>
          <a:p>
            <a:endParaRPr lang="en-CA" dirty="0" smtClean="0"/>
          </a:p>
          <a:p>
            <a:r>
              <a:rPr lang="en-CA" dirty="0" smtClean="0"/>
              <a:t>Ex.) Plants, algae and some types of   </a:t>
            </a:r>
          </a:p>
          <a:p>
            <a:pPr>
              <a:buNone/>
            </a:pPr>
            <a:r>
              <a:rPr lang="en-CA" dirty="0" smtClean="0"/>
              <a:t>           bacteria are in this level. </a:t>
            </a:r>
            <a:endParaRPr lang="en-CA"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Level 2 </a:t>
            </a:r>
            <a:endParaRPr lang="en-CA" dirty="0"/>
          </a:p>
        </p:txBody>
      </p:sp>
      <p:sp>
        <p:nvSpPr>
          <p:cNvPr id="3" name="Content Placeholder 2"/>
          <p:cNvSpPr>
            <a:spLocks noGrp="1"/>
          </p:cNvSpPr>
          <p:nvPr>
            <p:ph idx="1"/>
          </p:nvPr>
        </p:nvSpPr>
        <p:spPr/>
        <p:txBody>
          <a:bodyPr/>
          <a:lstStyle/>
          <a:p>
            <a:r>
              <a:rPr lang="en-CA" dirty="0" smtClean="0"/>
              <a:t>Primary Consumers – Organisms that feed on the producers. </a:t>
            </a:r>
          </a:p>
          <a:p>
            <a:pPr>
              <a:buNone/>
            </a:pPr>
            <a:endParaRPr lang="en-CA" dirty="0" smtClean="0"/>
          </a:p>
          <a:p>
            <a:r>
              <a:rPr lang="en-CA" dirty="0" smtClean="0"/>
              <a:t>They rely on </a:t>
            </a:r>
            <a:r>
              <a:rPr lang="en-CA" dirty="0" err="1" smtClean="0"/>
              <a:t>autotrophs</a:t>
            </a:r>
            <a:r>
              <a:rPr lang="en-CA" dirty="0" smtClean="0"/>
              <a:t> directly for their source of energy. </a:t>
            </a:r>
            <a:endParaRPr lang="en-CA"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Level 3 </a:t>
            </a:r>
            <a:endParaRPr lang="en-CA" dirty="0"/>
          </a:p>
        </p:txBody>
      </p:sp>
      <p:sp>
        <p:nvSpPr>
          <p:cNvPr id="3" name="Content Placeholder 2"/>
          <p:cNvSpPr>
            <a:spLocks noGrp="1"/>
          </p:cNvSpPr>
          <p:nvPr>
            <p:ph idx="1"/>
          </p:nvPr>
        </p:nvSpPr>
        <p:spPr/>
        <p:txBody>
          <a:bodyPr/>
          <a:lstStyle/>
          <a:p>
            <a:r>
              <a:rPr lang="en-CA" b="1" dirty="0" smtClean="0"/>
              <a:t>Secondary Consumers </a:t>
            </a:r>
            <a:r>
              <a:rPr lang="en-CA" dirty="0" smtClean="0"/>
              <a:t>– rely on primary consumers for their source of energy, but are still dependent on the </a:t>
            </a:r>
            <a:r>
              <a:rPr lang="en-CA" dirty="0" err="1" smtClean="0"/>
              <a:t>autotrophs</a:t>
            </a:r>
            <a:r>
              <a:rPr lang="en-CA" dirty="0" smtClean="0"/>
              <a:t>.  </a:t>
            </a:r>
          </a:p>
          <a:p>
            <a:endParaRPr lang="en-CA" dirty="0" smtClean="0"/>
          </a:p>
          <a:p>
            <a:r>
              <a:rPr lang="en-CA" dirty="0" smtClean="0"/>
              <a:t>Although a wolf eats other animals, it still relies indirectly on photosynthesis of plants for energy. </a:t>
            </a:r>
            <a:endParaRPr lang="en-CA"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err="1" smtClean="0"/>
              <a:t>Heterotrophs</a:t>
            </a:r>
            <a:r>
              <a:rPr lang="en-CA" dirty="0" smtClean="0"/>
              <a:t> </a:t>
            </a:r>
            <a:endParaRPr lang="en-CA" dirty="0"/>
          </a:p>
        </p:txBody>
      </p:sp>
      <p:sp>
        <p:nvSpPr>
          <p:cNvPr id="3" name="Content Placeholder 2"/>
          <p:cNvSpPr>
            <a:spLocks noGrp="1"/>
          </p:cNvSpPr>
          <p:nvPr>
            <p:ph idx="1"/>
          </p:nvPr>
        </p:nvSpPr>
        <p:spPr/>
        <p:txBody>
          <a:bodyPr/>
          <a:lstStyle/>
          <a:p>
            <a:r>
              <a:rPr lang="en-CA" dirty="0" smtClean="0"/>
              <a:t>Kind of consumer. </a:t>
            </a:r>
          </a:p>
          <a:p>
            <a:pPr>
              <a:buNone/>
            </a:pPr>
            <a:endParaRPr lang="en-CA" dirty="0" smtClean="0"/>
          </a:p>
          <a:p>
            <a:r>
              <a:rPr lang="en-CA" dirty="0" smtClean="0"/>
              <a:t>Cannot make their own food so they must get their food an energy from </a:t>
            </a:r>
            <a:r>
              <a:rPr lang="en-CA" dirty="0" err="1" smtClean="0"/>
              <a:t>autotrophs</a:t>
            </a:r>
            <a:r>
              <a:rPr lang="en-CA" dirty="0" smtClean="0"/>
              <a:t> or other </a:t>
            </a:r>
            <a:r>
              <a:rPr lang="en-CA" dirty="0" err="1" smtClean="0"/>
              <a:t>heterotrophs</a:t>
            </a:r>
            <a:r>
              <a:rPr lang="en-CA" dirty="0" smtClean="0"/>
              <a:t>. </a:t>
            </a:r>
          </a:p>
          <a:p>
            <a:endParaRPr lang="en-CA" dirty="0" smtClean="0"/>
          </a:p>
          <a:p>
            <a:r>
              <a:rPr lang="en-CA" dirty="0" smtClean="0"/>
              <a:t>Humans are </a:t>
            </a:r>
            <a:r>
              <a:rPr lang="en-CA" dirty="0" err="1" smtClean="0"/>
              <a:t>heterotrophs</a:t>
            </a:r>
            <a:r>
              <a:rPr lang="en-CA" dirty="0" smtClean="0"/>
              <a:t>. </a:t>
            </a:r>
          </a:p>
          <a:p>
            <a:endParaRPr lang="en-CA"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CA" dirty="0" smtClean="0"/>
              <a:t>A carnivore that feeds directly on a primary consumer is a secondary consumer. </a:t>
            </a:r>
          </a:p>
          <a:p>
            <a:endParaRPr lang="en-CA" dirty="0" smtClean="0"/>
          </a:p>
          <a:p>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Organization of the Biosphere</a:t>
            </a:r>
            <a:endParaRPr lang="en-CA" dirty="0"/>
          </a:p>
        </p:txBody>
      </p:sp>
      <p:pic>
        <p:nvPicPr>
          <p:cNvPr id="4" name="Content Placeholder 3" descr="http://speakeasies.biz/graphics/levels_as.jpg"/>
          <p:cNvPicPr>
            <a:picLocks noGrp="1"/>
          </p:cNvPicPr>
          <p:nvPr>
            <p:ph idx="1"/>
          </p:nvPr>
        </p:nvPicPr>
        <p:blipFill>
          <a:blip r:embed="rId2" r:link="rId3" cstate="print"/>
          <a:srcRect/>
          <a:stretch>
            <a:fillRect/>
          </a:stretch>
        </p:blipFill>
        <p:spPr bwMode="auto">
          <a:xfrm>
            <a:off x="2214546" y="1857364"/>
            <a:ext cx="4572032" cy="4357717"/>
          </a:xfrm>
          <a:prstGeom prst="rect">
            <a:avLst/>
          </a:prstGeom>
          <a:noFill/>
          <a:ln w="9525">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Level 4</a:t>
            </a:r>
            <a:endParaRPr lang="en-CA" dirty="0"/>
          </a:p>
        </p:txBody>
      </p:sp>
      <p:sp>
        <p:nvSpPr>
          <p:cNvPr id="3" name="Content Placeholder 2"/>
          <p:cNvSpPr>
            <a:spLocks noGrp="1"/>
          </p:cNvSpPr>
          <p:nvPr>
            <p:ph idx="1"/>
          </p:nvPr>
        </p:nvSpPr>
        <p:spPr/>
        <p:txBody>
          <a:bodyPr/>
          <a:lstStyle/>
          <a:p>
            <a:r>
              <a:rPr lang="en-CA" dirty="0" smtClean="0"/>
              <a:t>If a carnivore eats a secondary consumer it is now a tertiary consumer.</a:t>
            </a:r>
            <a:endParaRPr lang="en-CA"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Food Webs vs. Food Chains</a:t>
            </a:r>
            <a:endParaRPr lang="en-CA" dirty="0"/>
          </a:p>
        </p:txBody>
      </p:sp>
      <p:sp>
        <p:nvSpPr>
          <p:cNvPr id="3" name="Content Placeholder 2"/>
          <p:cNvSpPr>
            <a:spLocks noGrp="1"/>
          </p:cNvSpPr>
          <p:nvPr>
            <p:ph idx="1"/>
          </p:nvPr>
        </p:nvSpPr>
        <p:spPr/>
        <p:txBody>
          <a:bodyPr/>
          <a:lstStyle/>
          <a:p>
            <a:r>
              <a:rPr lang="en-CA" dirty="0" smtClean="0"/>
              <a:t>What is the difference? </a:t>
            </a:r>
            <a:endParaRPr lang="en-CA"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Limits to Energy Transfer</a:t>
            </a:r>
            <a:endParaRPr lang="en-CA" dirty="0"/>
          </a:p>
        </p:txBody>
      </p:sp>
      <p:sp>
        <p:nvSpPr>
          <p:cNvPr id="3" name="Content Placeholder 2"/>
          <p:cNvSpPr>
            <a:spLocks noGrp="1"/>
          </p:cNvSpPr>
          <p:nvPr>
            <p:ph idx="1"/>
          </p:nvPr>
        </p:nvSpPr>
        <p:spPr/>
        <p:txBody>
          <a:bodyPr/>
          <a:lstStyle/>
          <a:p>
            <a:r>
              <a:rPr lang="en-CA" dirty="0" smtClean="0"/>
              <a:t>When energy is transferred there is always some energy loss.  ( When energy is transferred within an ecosystem it changes form.)</a:t>
            </a:r>
          </a:p>
          <a:p>
            <a:endParaRPr lang="en-CA" dirty="0" smtClean="0"/>
          </a:p>
          <a:p>
            <a:r>
              <a:rPr lang="en-CA" dirty="0" smtClean="0"/>
              <a:t>Not all energy is used once it has been transferred. </a:t>
            </a:r>
            <a:endParaRPr lang="en-CA" smtClean="0"/>
          </a:p>
          <a:p>
            <a:pPr>
              <a:buNone/>
            </a:pPr>
            <a:endParaRPr lang="en-CA" dirty="0" smtClean="0"/>
          </a:p>
          <a:p>
            <a:r>
              <a:rPr lang="en-CA" dirty="0" smtClean="0"/>
              <a:t>Some energy is lost as heat. </a:t>
            </a:r>
            <a:endParaRPr lang="en-CA"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Law of Thermodynamics </a:t>
            </a:r>
            <a:endParaRPr lang="en-US" dirty="0"/>
          </a:p>
        </p:txBody>
      </p:sp>
      <p:sp>
        <p:nvSpPr>
          <p:cNvPr id="3" name="Content Placeholder 2"/>
          <p:cNvSpPr>
            <a:spLocks noGrp="1"/>
          </p:cNvSpPr>
          <p:nvPr>
            <p:ph idx="1"/>
          </p:nvPr>
        </p:nvSpPr>
        <p:spPr/>
        <p:txBody>
          <a:bodyPr/>
          <a:lstStyle/>
          <a:p>
            <a:pPr marL="0" indent="0">
              <a:buNone/>
            </a:pPr>
            <a:r>
              <a:rPr lang="en-US" dirty="0" smtClean="0"/>
              <a:t>1. Energy can be changed from one form   </a:t>
            </a:r>
          </a:p>
          <a:p>
            <a:pPr marL="0" indent="0">
              <a:buNone/>
            </a:pPr>
            <a:r>
              <a:rPr lang="en-US" dirty="0"/>
              <a:t> </a:t>
            </a:r>
            <a:r>
              <a:rPr lang="en-US" dirty="0" smtClean="0"/>
              <a:t>   to another but it cannot be created or </a:t>
            </a:r>
          </a:p>
          <a:p>
            <a:pPr marL="0" indent="0">
              <a:buNone/>
            </a:pPr>
            <a:r>
              <a:rPr lang="en-US" dirty="0"/>
              <a:t> </a:t>
            </a:r>
            <a:r>
              <a:rPr lang="en-US" dirty="0" smtClean="0"/>
              <a:t>   destroyed.</a:t>
            </a:r>
          </a:p>
          <a:p>
            <a:pPr marL="0" indent="0">
              <a:buNone/>
            </a:pPr>
            <a:r>
              <a:rPr lang="en-US" dirty="0" smtClean="0"/>
              <a:t>2. During any energy transformation, some </a:t>
            </a:r>
          </a:p>
          <a:p>
            <a:pPr marL="0" indent="0">
              <a:buNone/>
            </a:pPr>
            <a:r>
              <a:rPr lang="en-US" dirty="0"/>
              <a:t> </a:t>
            </a:r>
            <a:r>
              <a:rPr lang="en-US" dirty="0" smtClean="0"/>
              <a:t>  of the energy is converted into an  </a:t>
            </a:r>
          </a:p>
          <a:p>
            <a:pPr marL="0" indent="0">
              <a:buNone/>
            </a:pPr>
            <a:r>
              <a:rPr lang="en-US" dirty="0"/>
              <a:t> </a:t>
            </a:r>
            <a:r>
              <a:rPr lang="en-US" dirty="0" smtClean="0"/>
              <a:t>   unusable form, mostly thermal energy </a:t>
            </a:r>
          </a:p>
          <a:p>
            <a:pPr marL="0" indent="0">
              <a:buNone/>
            </a:pPr>
            <a:r>
              <a:rPr lang="en-US" dirty="0"/>
              <a:t> </a:t>
            </a:r>
            <a:r>
              <a:rPr lang="en-US" dirty="0" smtClean="0"/>
              <a:t>   that cannot be passed on. Each time </a:t>
            </a:r>
          </a:p>
          <a:p>
            <a:pPr marL="0" indent="0">
              <a:buNone/>
            </a:pPr>
            <a:r>
              <a:rPr lang="en-US" dirty="0"/>
              <a:t> </a:t>
            </a:r>
            <a:r>
              <a:rPr lang="en-US" dirty="0" smtClean="0"/>
              <a:t>   energy is passed on, some energy is lost </a:t>
            </a:r>
          </a:p>
          <a:p>
            <a:pPr marL="0" indent="0">
              <a:buNone/>
            </a:pPr>
            <a:r>
              <a:rPr lang="en-US" dirty="0"/>
              <a:t> </a:t>
            </a:r>
            <a:r>
              <a:rPr lang="en-US" dirty="0" smtClean="0"/>
              <a:t>   from the system. </a:t>
            </a:r>
            <a:endParaRPr lang="en-US" dirty="0"/>
          </a:p>
        </p:txBody>
      </p:sp>
    </p:spTree>
    <p:extLst>
      <p:ext uri="{BB962C8B-B14F-4D97-AF65-F5344CB8AC3E}">
        <p14:creationId xmlns:p14="http://schemas.microsoft.com/office/powerpoint/2010/main" val="231866993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Energy in Ecosystems</a:t>
            </a:r>
            <a:endParaRPr lang="en-US" dirty="0"/>
          </a:p>
        </p:txBody>
      </p:sp>
      <p:sp>
        <p:nvSpPr>
          <p:cNvPr id="3" name="Content Placeholder 2"/>
          <p:cNvSpPr>
            <a:spLocks noGrp="1"/>
          </p:cNvSpPr>
          <p:nvPr>
            <p:ph idx="1"/>
          </p:nvPr>
        </p:nvSpPr>
        <p:spPr/>
        <p:txBody>
          <a:bodyPr/>
          <a:lstStyle/>
          <a:p>
            <a:r>
              <a:rPr lang="en-US" dirty="0" smtClean="0"/>
              <a:t>30% of all sunlight is reflected by clouds or the earth’s surface. </a:t>
            </a:r>
          </a:p>
          <a:p>
            <a:r>
              <a:rPr lang="en-US" dirty="0" smtClean="0"/>
              <a:t>70% of sunlight, warms the earth, causes water to evaporate, generate water cycle. </a:t>
            </a:r>
          </a:p>
          <a:p>
            <a:endParaRPr lang="en-US" dirty="0" smtClean="0"/>
          </a:p>
          <a:p>
            <a:r>
              <a:rPr lang="en-US" dirty="0" smtClean="0"/>
              <a:t>Albedo Effect – the measurement of the percentage of light that an object reflects. </a:t>
            </a:r>
          </a:p>
          <a:p>
            <a:pPr marL="0" indent="0">
              <a:buNone/>
            </a:pPr>
            <a:r>
              <a:rPr lang="en-US" dirty="0"/>
              <a:t> </a:t>
            </a:r>
            <a:r>
              <a:rPr lang="en-US" dirty="0" smtClean="0"/>
              <a:t>  The higher the albedo, the greater the     </a:t>
            </a:r>
          </a:p>
          <a:p>
            <a:pPr marL="0" indent="0">
              <a:buNone/>
            </a:pPr>
            <a:r>
              <a:rPr lang="en-US" dirty="0"/>
              <a:t> </a:t>
            </a:r>
            <a:r>
              <a:rPr lang="en-US" dirty="0" smtClean="0"/>
              <a:t>  objects ability to reflect sunlight. </a:t>
            </a:r>
            <a:endParaRPr lang="en-US" dirty="0"/>
          </a:p>
        </p:txBody>
      </p:sp>
    </p:spTree>
    <p:extLst>
      <p:ext uri="{BB962C8B-B14F-4D97-AF65-F5344CB8AC3E}">
        <p14:creationId xmlns:p14="http://schemas.microsoft.com/office/powerpoint/2010/main" val="104826440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Ecological Niche </a:t>
            </a:r>
            <a:endParaRPr lang="en-CA" dirty="0"/>
          </a:p>
        </p:txBody>
      </p:sp>
      <p:sp>
        <p:nvSpPr>
          <p:cNvPr id="3" name="Content Placeholder 2"/>
          <p:cNvSpPr>
            <a:spLocks noGrp="1"/>
          </p:cNvSpPr>
          <p:nvPr>
            <p:ph idx="1"/>
          </p:nvPr>
        </p:nvSpPr>
        <p:spPr/>
        <p:txBody>
          <a:bodyPr/>
          <a:lstStyle/>
          <a:p>
            <a:r>
              <a:rPr lang="en-CA" dirty="0" smtClean="0"/>
              <a:t>An organism’s  place in the food web, habitat, breeding area, and time of day that it is most active is its ecological niche. </a:t>
            </a:r>
            <a:endParaRPr lang="en-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il_fi" descr="http://www.sheppardsoftware.com/content/animals/kidscorner/images/classification/all_amphibians.gif"/>
          <p:cNvPicPr>
            <a:picLocks noGrp="1"/>
          </p:cNvPicPr>
          <p:nvPr>
            <p:ph idx="1"/>
          </p:nvPr>
        </p:nvPicPr>
        <p:blipFill>
          <a:blip r:embed="rId2" cstate="print"/>
          <a:srcRect/>
          <a:stretch>
            <a:fillRect/>
          </a:stretch>
        </p:blipFill>
        <p:spPr bwMode="auto">
          <a:xfrm>
            <a:off x="428596" y="428604"/>
            <a:ext cx="8286808" cy="62865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Mass Extinctions</a:t>
            </a:r>
            <a:endParaRPr lang="en-CA" dirty="0"/>
          </a:p>
        </p:txBody>
      </p:sp>
      <p:sp>
        <p:nvSpPr>
          <p:cNvPr id="3" name="Content Placeholder 2"/>
          <p:cNvSpPr>
            <a:spLocks noGrp="1"/>
          </p:cNvSpPr>
          <p:nvPr>
            <p:ph idx="1"/>
          </p:nvPr>
        </p:nvSpPr>
        <p:spPr/>
        <p:txBody>
          <a:bodyPr/>
          <a:lstStyle/>
          <a:p>
            <a:pPr marL="514350" indent="-514350">
              <a:buNone/>
            </a:pPr>
            <a:r>
              <a:rPr lang="en-CA" dirty="0" smtClean="0"/>
              <a:t>1.  438 million years ago a mass extinction of marine organisms took place. </a:t>
            </a:r>
          </a:p>
          <a:p>
            <a:pPr marL="514350" indent="-514350">
              <a:buNone/>
            </a:pPr>
            <a:endParaRPr lang="en-CA" dirty="0" smtClean="0"/>
          </a:p>
          <a:p>
            <a:pPr marL="514350" indent="-514350">
              <a:buNone/>
            </a:pPr>
            <a:r>
              <a:rPr lang="en-CA" dirty="0" smtClean="0"/>
              <a:t>2.  360 million years ago another marine mass extinction took place. </a:t>
            </a:r>
          </a:p>
          <a:p>
            <a:pPr marL="514350" indent="-514350">
              <a:buNone/>
            </a:pPr>
            <a:endParaRPr lang="en-CA" dirty="0" smtClean="0"/>
          </a:p>
          <a:p>
            <a:pPr marL="514350" indent="-514350">
              <a:buNone/>
            </a:pPr>
            <a:r>
              <a:rPr lang="en-CA" dirty="0" smtClean="0"/>
              <a:t>3.   250 million years ago 90% of all species perished. </a:t>
            </a:r>
          </a:p>
          <a:p>
            <a:endParaRPr lang="en-CA" dirty="0"/>
          </a:p>
        </p:txBody>
      </p:sp>
    </p:spTree>
    <p:extLst>
      <p:ext uri="{BB962C8B-B14F-4D97-AF65-F5344CB8AC3E}">
        <p14:creationId xmlns:p14="http://schemas.microsoft.com/office/powerpoint/2010/main" val="8578533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pPr>
              <a:buNone/>
            </a:pPr>
            <a:r>
              <a:rPr lang="en-CA" dirty="0" smtClean="0"/>
              <a:t>   4.  208 million years ago another extinction. It marked the beginning of the age of the dinosaurs.  It was thought to have removed any competition that early reptiles may of had. </a:t>
            </a:r>
          </a:p>
          <a:p>
            <a:pPr>
              <a:buNone/>
            </a:pPr>
            <a:endParaRPr lang="en-CA" dirty="0" smtClean="0"/>
          </a:p>
          <a:p>
            <a:pPr>
              <a:buNone/>
            </a:pPr>
            <a:r>
              <a:rPr lang="en-CA" dirty="0" smtClean="0"/>
              <a:t>   5.  65 million years ago the extinction marked the end of the dinosaurs. </a:t>
            </a:r>
          </a:p>
          <a:p>
            <a:endParaRPr lang="en-CA" dirty="0"/>
          </a:p>
        </p:txBody>
      </p:sp>
    </p:spTree>
    <p:extLst>
      <p:ext uri="{BB962C8B-B14F-4D97-AF65-F5344CB8AC3E}">
        <p14:creationId xmlns:p14="http://schemas.microsoft.com/office/powerpoint/2010/main" val="2066089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2283</TotalTime>
  <Words>1586</Words>
  <Application>Microsoft Office PowerPoint</Application>
  <PresentationFormat>On-screen Show (4:3)</PresentationFormat>
  <Paragraphs>220</Paragraphs>
  <Slides>65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65</vt:i4>
      </vt:variant>
    </vt:vector>
  </HeadingPairs>
  <TitlesOfParts>
    <vt:vector size="70" baseType="lpstr">
      <vt:lpstr>Arial</vt:lpstr>
      <vt:lpstr>Calibri</vt:lpstr>
      <vt:lpstr>Rockwell</vt:lpstr>
      <vt:lpstr>Wingdings 2</vt:lpstr>
      <vt:lpstr>Foundry</vt:lpstr>
      <vt:lpstr>Sustaining Ecosystems </vt:lpstr>
      <vt:lpstr>What is an Ecosystem?</vt:lpstr>
      <vt:lpstr>Biotic and Abiotic Factors</vt:lpstr>
      <vt:lpstr>PowerPoint Presentation</vt:lpstr>
      <vt:lpstr>PowerPoint Presentation</vt:lpstr>
      <vt:lpstr>Organization of the Biosphere</vt:lpstr>
      <vt:lpstr>PowerPoint Presentation</vt:lpstr>
      <vt:lpstr>Mass Extinctions</vt:lpstr>
      <vt:lpstr>PowerPoint Presentation</vt:lpstr>
      <vt:lpstr>Mass Extinction 250 million years ago</vt:lpstr>
      <vt:lpstr>Why are frogs important?</vt:lpstr>
      <vt:lpstr>PowerPoint Presentation</vt:lpstr>
      <vt:lpstr>PowerPoint Presentation</vt:lpstr>
      <vt:lpstr>Amphibians </vt:lpstr>
      <vt:lpstr>PowerPoint Presentation</vt:lpstr>
      <vt:lpstr>PowerPoint Presentation</vt:lpstr>
      <vt:lpstr>Food Chain</vt:lpstr>
      <vt:lpstr>PowerPoint Presentation</vt:lpstr>
      <vt:lpstr>PowerPoint Presentation</vt:lpstr>
      <vt:lpstr>PowerPoint Presentation</vt:lpstr>
      <vt:lpstr>PowerPoint Presentation</vt:lpstr>
      <vt:lpstr>PowerPoint Presentation</vt:lpstr>
      <vt:lpstr>Decline of Amphibians </vt:lpstr>
      <vt:lpstr>PowerPoint Presentation</vt:lpstr>
      <vt:lpstr>PowerPoint Presentation</vt:lpstr>
      <vt:lpstr>PowerPoint Presentation</vt:lpstr>
      <vt:lpstr>PowerPoint Presentation</vt:lpstr>
      <vt:lpstr>PowerPoint Presentation</vt:lpstr>
      <vt:lpstr>Endangered Species </vt:lpstr>
      <vt:lpstr>PowerPoint Presentation</vt:lpstr>
      <vt:lpstr>Classifying Species at Risk </vt:lpstr>
      <vt:lpstr>PowerPoint Presentation</vt:lpstr>
      <vt:lpstr>PowerPoint Presentation</vt:lpstr>
      <vt:lpstr>PowerPoint Presentation</vt:lpstr>
      <vt:lpstr>PowerPoint Presentation</vt:lpstr>
      <vt:lpstr>PowerPoint Presentation</vt:lpstr>
      <vt:lpstr>PowerPoint Presentation</vt:lpstr>
      <vt:lpstr>Gobi Fish and Zebra Muscles</vt:lpstr>
      <vt:lpstr>Snakehead Fish</vt:lpstr>
      <vt:lpstr>Suckermouth Catfish</vt:lpstr>
      <vt:lpstr>Asian Carp </vt:lpstr>
      <vt:lpstr>Humans and the Rate of Extinction </vt:lpstr>
      <vt:lpstr>PowerPoint Presentation</vt:lpstr>
      <vt:lpstr>Mass Extinctions</vt:lpstr>
      <vt:lpstr>PowerPoint Presentation</vt:lpstr>
      <vt:lpstr>PowerPoint Presentation</vt:lpstr>
      <vt:lpstr>Think about it</vt:lpstr>
      <vt:lpstr>Effects of Extinction</vt:lpstr>
      <vt:lpstr>Ecology </vt:lpstr>
      <vt:lpstr>PowerPoint Presentation</vt:lpstr>
      <vt:lpstr>PowerPoint Presentation</vt:lpstr>
      <vt:lpstr>PowerPoint Presentation</vt:lpstr>
      <vt:lpstr>Asian Carp </vt:lpstr>
      <vt:lpstr>Energy Flow in Ecosystems</vt:lpstr>
      <vt:lpstr>Level 1</vt:lpstr>
      <vt:lpstr>Level 2 </vt:lpstr>
      <vt:lpstr>Level 3 </vt:lpstr>
      <vt:lpstr>Heterotrophs </vt:lpstr>
      <vt:lpstr>PowerPoint Presentation</vt:lpstr>
      <vt:lpstr>Level 4</vt:lpstr>
      <vt:lpstr>Food Webs vs. Food Chains</vt:lpstr>
      <vt:lpstr>Limits to Energy Transfer</vt:lpstr>
      <vt:lpstr>Law of Thermodynamics </vt:lpstr>
      <vt:lpstr>Energy in Ecosystems</vt:lpstr>
      <vt:lpstr>Ecological Niche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Sustaining Ecosystems</dc:title>
  <dc:creator>admin</dc:creator>
  <cp:lastModifiedBy>Nozzolillo, Nick (ASD-S)</cp:lastModifiedBy>
  <cp:revision>21</cp:revision>
  <dcterms:created xsi:type="dcterms:W3CDTF">2010-10-17T23:34:39Z</dcterms:created>
  <dcterms:modified xsi:type="dcterms:W3CDTF">2016-05-10T12:16:29Z</dcterms:modified>
</cp:coreProperties>
</file>