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6"/>
  </p:notesMasterIdLst>
  <p:sldIdLst>
    <p:sldId id="256" r:id="rId2"/>
    <p:sldId id="257" r:id="rId3"/>
    <p:sldId id="284" r:id="rId4"/>
    <p:sldId id="303" r:id="rId5"/>
    <p:sldId id="304" r:id="rId6"/>
    <p:sldId id="282" r:id="rId7"/>
    <p:sldId id="283" r:id="rId8"/>
    <p:sldId id="294" r:id="rId9"/>
    <p:sldId id="295" r:id="rId10"/>
    <p:sldId id="296" r:id="rId11"/>
    <p:sldId id="297" r:id="rId12"/>
    <p:sldId id="298" r:id="rId13"/>
    <p:sldId id="299" r:id="rId14"/>
    <p:sldId id="287" r:id="rId15"/>
    <p:sldId id="259" r:id="rId16"/>
    <p:sldId id="261" r:id="rId17"/>
    <p:sldId id="262" r:id="rId18"/>
    <p:sldId id="260" r:id="rId19"/>
    <p:sldId id="300" r:id="rId20"/>
    <p:sldId id="301" r:id="rId21"/>
    <p:sldId id="302" r:id="rId22"/>
    <p:sldId id="268" r:id="rId23"/>
    <p:sldId id="335" r:id="rId24"/>
    <p:sldId id="305" r:id="rId25"/>
    <p:sldId id="291" r:id="rId26"/>
    <p:sldId id="292" r:id="rId27"/>
    <p:sldId id="293" r:id="rId28"/>
    <p:sldId id="264" r:id="rId29"/>
    <p:sldId id="265" r:id="rId30"/>
    <p:sldId id="266" r:id="rId31"/>
    <p:sldId id="267" r:id="rId32"/>
    <p:sldId id="275" r:id="rId33"/>
    <p:sldId id="271" r:id="rId34"/>
    <p:sldId id="272" r:id="rId35"/>
    <p:sldId id="274" r:id="rId36"/>
    <p:sldId id="273" r:id="rId37"/>
    <p:sldId id="276" r:id="rId38"/>
    <p:sldId id="277" r:id="rId39"/>
    <p:sldId id="278" r:id="rId40"/>
    <p:sldId id="279" r:id="rId41"/>
    <p:sldId id="280" r:id="rId42"/>
    <p:sldId id="281" r:id="rId43"/>
    <p:sldId id="307" r:id="rId44"/>
    <p:sldId id="309" r:id="rId45"/>
    <p:sldId id="333" r:id="rId46"/>
    <p:sldId id="310" r:id="rId47"/>
    <p:sldId id="312" r:id="rId48"/>
    <p:sldId id="311" r:id="rId49"/>
    <p:sldId id="313" r:id="rId50"/>
    <p:sldId id="314" r:id="rId51"/>
    <p:sldId id="318" r:id="rId52"/>
    <p:sldId id="316" r:id="rId53"/>
    <p:sldId id="336" r:id="rId54"/>
    <p:sldId id="337" r:id="rId55"/>
    <p:sldId id="338" r:id="rId56"/>
    <p:sldId id="319" r:id="rId57"/>
    <p:sldId id="320" r:id="rId58"/>
    <p:sldId id="321" r:id="rId59"/>
    <p:sldId id="315" r:id="rId60"/>
    <p:sldId id="323" r:id="rId61"/>
    <p:sldId id="330" r:id="rId62"/>
    <p:sldId id="326" r:id="rId63"/>
    <p:sldId id="328" r:id="rId64"/>
    <p:sldId id="327" r:id="rId65"/>
    <p:sldId id="329" r:id="rId66"/>
    <p:sldId id="325" r:id="rId67"/>
    <p:sldId id="332" r:id="rId68"/>
    <p:sldId id="331" r:id="rId69"/>
    <p:sldId id="334" r:id="rId70"/>
    <p:sldId id="339" r:id="rId71"/>
    <p:sldId id="340" r:id="rId72"/>
    <p:sldId id="341" r:id="rId73"/>
    <p:sldId id="342" r:id="rId74"/>
    <p:sldId id="343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B56B62-A379-466C-A773-25251E4F01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CC6DE62-6440-47FF-B6B9-7D8E289161AE}">
      <dgm:prSet phldrT="[Text]"/>
      <dgm:spPr/>
      <dgm:t>
        <a:bodyPr/>
        <a:lstStyle/>
        <a:p>
          <a:r>
            <a:rPr lang="en-CA" b="1" dirty="0" smtClean="0"/>
            <a:t>Matter</a:t>
          </a:r>
          <a:endParaRPr lang="en-CA" b="1" dirty="0"/>
        </a:p>
      </dgm:t>
    </dgm:pt>
    <dgm:pt modelId="{3F2C1A2A-D29A-416A-A8C0-D74CC26526DE}" type="parTrans" cxnId="{CAAE84BE-4844-4662-AE40-013268032EDC}">
      <dgm:prSet/>
      <dgm:spPr/>
      <dgm:t>
        <a:bodyPr/>
        <a:lstStyle/>
        <a:p>
          <a:endParaRPr lang="en-CA"/>
        </a:p>
      </dgm:t>
    </dgm:pt>
    <dgm:pt modelId="{4B65792B-0B52-40DA-A1F2-EEA278D9A099}" type="sibTrans" cxnId="{CAAE84BE-4844-4662-AE40-013268032EDC}">
      <dgm:prSet/>
      <dgm:spPr/>
      <dgm:t>
        <a:bodyPr/>
        <a:lstStyle/>
        <a:p>
          <a:endParaRPr lang="en-CA"/>
        </a:p>
      </dgm:t>
    </dgm:pt>
    <dgm:pt modelId="{6F77B832-7831-4456-B2B5-56020564292E}">
      <dgm:prSet phldrT="[Text]"/>
      <dgm:spPr/>
      <dgm:t>
        <a:bodyPr/>
        <a:lstStyle/>
        <a:p>
          <a:r>
            <a:rPr lang="en-CA" b="1" dirty="0" smtClean="0"/>
            <a:t>Pure Substances</a:t>
          </a:r>
          <a:endParaRPr lang="en-CA" b="1" dirty="0"/>
        </a:p>
      </dgm:t>
    </dgm:pt>
    <dgm:pt modelId="{88398B4C-B381-4F0C-8FE5-72EDD2B8254D}" type="parTrans" cxnId="{5BB9572A-A2E5-4F68-994F-BCB278F75325}">
      <dgm:prSet/>
      <dgm:spPr/>
      <dgm:t>
        <a:bodyPr/>
        <a:lstStyle/>
        <a:p>
          <a:endParaRPr lang="en-CA" dirty="0"/>
        </a:p>
      </dgm:t>
    </dgm:pt>
    <dgm:pt modelId="{7BCAC656-5242-4F22-BE0F-5F7119E948D9}" type="sibTrans" cxnId="{5BB9572A-A2E5-4F68-994F-BCB278F75325}">
      <dgm:prSet/>
      <dgm:spPr/>
      <dgm:t>
        <a:bodyPr/>
        <a:lstStyle/>
        <a:p>
          <a:endParaRPr lang="en-CA"/>
        </a:p>
      </dgm:t>
    </dgm:pt>
    <dgm:pt modelId="{5F42EC77-5CE6-40C8-83AF-D72BB8A973D3}">
      <dgm:prSet phldrT="[Text]"/>
      <dgm:spPr/>
      <dgm:t>
        <a:bodyPr/>
        <a:lstStyle/>
        <a:p>
          <a:r>
            <a:rPr lang="en-CA" b="1" dirty="0" smtClean="0"/>
            <a:t>Compounds</a:t>
          </a:r>
          <a:endParaRPr lang="en-CA" b="1" dirty="0"/>
        </a:p>
      </dgm:t>
    </dgm:pt>
    <dgm:pt modelId="{62CF26AB-5748-428B-B9A0-882E8883E76B}" type="parTrans" cxnId="{E833C032-A1BC-4667-B827-C3F24A961C89}">
      <dgm:prSet/>
      <dgm:spPr/>
      <dgm:t>
        <a:bodyPr/>
        <a:lstStyle/>
        <a:p>
          <a:endParaRPr lang="en-CA" dirty="0"/>
        </a:p>
      </dgm:t>
    </dgm:pt>
    <dgm:pt modelId="{3AF39AAE-6E9A-456D-BA6B-F66CB0A3CD1F}" type="sibTrans" cxnId="{E833C032-A1BC-4667-B827-C3F24A961C89}">
      <dgm:prSet/>
      <dgm:spPr/>
      <dgm:t>
        <a:bodyPr/>
        <a:lstStyle/>
        <a:p>
          <a:endParaRPr lang="en-CA"/>
        </a:p>
      </dgm:t>
    </dgm:pt>
    <dgm:pt modelId="{2200D1A0-DAF3-46F4-A2A8-D9DC8D1F3A1A}">
      <dgm:prSet phldrT="[Text]"/>
      <dgm:spPr/>
      <dgm:t>
        <a:bodyPr/>
        <a:lstStyle/>
        <a:p>
          <a:r>
            <a:rPr lang="en-CA" b="1" dirty="0" smtClean="0"/>
            <a:t>Elements</a:t>
          </a:r>
          <a:endParaRPr lang="en-CA" b="1" dirty="0"/>
        </a:p>
      </dgm:t>
    </dgm:pt>
    <dgm:pt modelId="{E84A678A-C8FC-4345-AE62-6914B15967E9}" type="parTrans" cxnId="{A01D20D7-6439-4984-AABB-D0ED63C7030F}">
      <dgm:prSet/>
      <dgm:spPr/>
      <dgm:t>
        <a:bodyPr/>
        <a:lstStyle/>
        <a:p>
          <a:endParaRPr lang="en-CA" dirty="0"/>
        </a:p>
      </dgm:t>
    </dgm:pt>
    <dgm:pt modelId="{038223D3-E90F-4219-A48E-353999AE1F63}" type="sibTrans" cxnId="{A01D20D7-6439-4984-AABB-D0ED63C7030F}">
      <dgm:prSet/>
      <dgm:spPr/>
      <dgm:t>
        <a:bodyPr/>
        <a:lstStyle/>
        <a:p>
          <a:endParaRPr lang="en-CA"/>
        </a:p>
      </dgm:t>
    </dgm:pt>
    <dgm:pt modelId="{FEF79C3C-0E47-45C5-9E21-8C102FE4C966}">
      <dgm:prSet phldrT="[Text]"/>
      <dgm:spPr/>
      <dgm:t>
        <a:bodyPr/>
        <a:lstStyle/>
        <a:p>
          <a:r>
            <a:rPr lang="en-CA" b="1" dirty="0" smtClean="0"/>
            <a:t>Mixtures</a:t>
          </a:r>
          <a:endParaRPr lang="en-CA" b="1" dirty="0"/>
        </a:p>
      </dgm:t>
    </dgm:pt>
    <dgm:pt modelId="{A0EB5476-3DF3-4215-A03B-BDC6A252942F}" type="parTrans" cxnId="{75573A6F-82EB-4CFA-A245-DDBB5F8B4B02}">
      <dgm:prSet/>
      <dgm:spPr/>
      <dgm:t>
        <a:bodyPr/>
        <a:lstStyle/>
        <a:p>
          <a:endParaRPr lang="en-CA" dirty="0"/>
        </a:p>
      </dgm:t>
    </dgm:pt>
    <dgm:pt modelId="{DCCCB789-DEA2-42FA-88B2-ABC5EA84C91B}" type="sibTrans" cxnId="{75573A6F-82EB-4CFA-A245-DDBB5F8B4B02}">
      <dgm:prSet/>
      <dgm:spPr/>
      <dgm:t>
        <a:bodyPr/>
        <a:lstStyle/>
        <a:p>
          <a:endParaRPr lang="en-CA"/>
        </a:p>
      </dgm:t>
    </dgm:pt>
    <dgm:pt modelId="{24BCB728-9F8E-4AA7-8FEC-7D2A0F3D752E}">
      <dgm:prSet phldrT="[Text]"/>
      <dgm:spPr/>
      <dgm:t>
        <a:bodyPr/>
        <a:lstStyle/>
        <a:p>
          <a:r>
            <a:rPr lang="en-CA" b="1" dirty="0" smtClean="0"/>
            <a:t>Solutions</a:t>
          </a:r>
        </a:p>
        <a:p>
          <a:r>
            <a:rPr lang="en-CA" b="1" dirty="0" smtClean="0"/>
            <a:t>(Homogeneous Mixtures)</a:t>
          </a:r>
          <a:endParaRPr lang="en-CA" b="1" dirty="0"/>
        </a:p>
      </dgm:t>
    </dgm:pt>
    <dgm:pt modelId="{79840B1D-AA0B-49D5-A4EF-7C4CE4F63051}" type="parTrans" cxnId="{4D18135F-86BF-4FE0-9E53-3CF9340CFD43}">
      <dgm:prSet/>
      <dgm:spPr/>
      <dgm:t>
        <a:bodyPr/>
        <a:lstStyle/>
        <a:p>
          <a:endParaRPr lang="en-CA" dirty="0"/>
        </a:p>
      </dgm:t>
    </dgm:pt>
    <dgm:pt modelId="{5B5DA1C5-A8E8-40EF-9B40-C008FE193C4C}" type="sibTrans" cxnId="{4D18135F-86BF-4FE0-9E53-3CF9340CFD43}">
      <dgm:prSet/>
      <dgm:spPr/>
      <dgm:t>
        <a:bodyPr/>
        <a:lstStyle/>
        <a:p>
          <a:endParaRPr lang="en-CA"/>
        </a:p>
      </dgm:t>
    </dgm:pt>
    <dgm:pt modelId="{1B517840-FD4A-41C2-BE4D-FE10C3392E1F}">
      <dgm:prSet/>
      <dgm:spPr/>
      <dgm:t>
        <a:bodyPr/>
        <a:lstStyle/>
        <a:p>
          <a:r>
            <a:rPr lang="en-CA" b="1" dirty="0" smtClean="0"/>
            <a:t>Heterogeneous Mixtures</a:t>
          </a:r>
          <a:endParaRPr lang="en-CA" b="1" dirty="0"/>
        </a:p>
      </dgm:t>
    </dgm:pt>
    <dgm:pt modelId="{C96E01AC-9ED3-4EBD-A1C4-5F34285633B8}" type="parTrans" cxnId="{E835A3FC-51C1-4E09-8DC3-69CE8D88DF32}">
      <dgm:prSet/>
      <dgm:spPr/>
      <dgm:t>
        <a:bodyPr/>
        <a:lstStyle/>
        <a:p>
          <a:endParaRPr lang="en-CA" dirty="0"/>
        </a:p>
      </dgm:t>
    </dgm:pt>
    <dgm:pt modelId="{7B6ECF1B-E046-4B20-AA0E-F4C62C2A3020}" type="sibTrans" cxnId="{E835A3FC-51C1-4E09-8DC3-69CE8D88DF32}">
      <dgm:prSet/>
      <dgm:spPr/>
      <dgm:t>
        <a:bodyPr/>
        <a:lstStyle/>
        <a:p>
          <a:endParaRPr lang="en-CA"/>
        </a:p>
      </dgm:t>
    </dgm:pt>
    <dgm:pt modelId="{393C4D09-E71F-4222-B592-616092A79A37}" type="pres">
      <dgm:prSet presAssocID="{40B56B62-A379-466C-A773-25251E4F01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16B6B76F-DA00-4B81-9588-3CADC2F767BF}" type="pres">
      <dgm:prSet presAssocID="{8CC6DE62-6440-47FF-B6B9-7D8E289161AE}" presName="hierRoot1" presStyleCnt="0"/>
      <dgm:spPr/>
    </dgm:pt>
    <dgm:pt modelId="{9302E249-6291-40CB-BCD9-FB014616A311}" type="pres">
      <dgm:prSet presAssocID="{8CC6DE62-6440-47FF-B6B9-7D8E289161AE}" presName="composite" presStyleCnt="0"/>
      <dgm:spPr/>
    </dgm:pt>
    <dgm:pt modelId="{4D77AFD6-6422-4E7D-93D7-D460A54B4A7C}" type="pres">
      <dgm:prSet presAssocID="{8CC6DE62-6440-47FF-B6B9-7D8E289161AE}" presName="background" presStyleLbl="node0" presStyleIdx="0" presStyleCnt="1"/>
      <dgm:spPr/>
    </dgm:pt>
    <dgm:pt modelId="{F63B9110-EBB3-4B98-891D-1AC58CD4933A}" type="pres">
      <dgm:prSet presAssocID="{8CC6DE62-6440-47FF-B6B9-7D8E289161A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9030020-4572-4A5A-9242-DDDD84E68F8A}" type="pres">
      <dgm:prSet presAssocID="{8CC6DE62-6440-47FF-B6B9-7D8E289161AE}" presName="hierChild2" presStyleCnt="0"/>
      <dgm:spPr/>
    </dgm:pt>
    <dgm:pt modelId="{7C8EDEA2-B7C5-4530-B719-48849243C8B5}" type="pres">
      <dgm:prSet presAssocID="{88398B4C-B381-4F0C-8FE5-72EDD2B8254D}" presName="Name10" presStyleLbl="parChTrans1D2" presStyleIdx="0" presStyleCnt="2"/>
      <dgm:spPr/>
      <dgm:t>
        <a:bodyPr/>
        <a:lstStyle/>
        <a:p>
          <a:endParaRPr lang="en-CA"/>
        </a:p>
      </dgm:t>
    </dgm:pt>
    <dgm:pt modelId="{017EBCC1-A88C-4F5C-A44D-BEE405FADF97}" type="pres">
      <dgm:prSet presAssocID="{6F77B832-7831-4456-B2B5-56020564292E}" presName="hierRoot2" presStyleCnt="0"/>
      <dgm:spPr/>
    </dgm:pt>
    <dgm:pt modelId="{9C3C8C86-BA85-4424-AC8A-EA105BC7432F}" type="pres">
      <dgm:prSet presAssocID="{6F77B832-7831-4456-B2B5-56020564292E}" presName="composite2" presStyleCnt="0"/>
      <dgm:spPr/>
    </dgm:pt>
    <dgm:pt modelId="{52DD62A2-94E2-49D4-B032-6DB8D39B56A9}" type="pres">
      <dgm:prSet presAssocID="{6F77B832-7831-4456-B2B5-56020564292E}" presName="background2" presStyleLbl="node2" presStyleIdx="0" presStyleCnt="2"/>
      <dgm:spPr/>
    </dgm:pt>
    <dgm:pt modelId="{4CD3578F-FAF9-4198-B9E2-4465D7367502}" type="pres">
      <dgm:prSet presAssocID="{6F77B832-7831-4456-B2B5-56020564292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0DE068F-6FF9-4625-9B7D-CF12DF423569}" type="pres">
      <dgm:prSet presAssocID="{6F77B832-7831-4456-B2B5-56020564292E}" presName="hierChild3" presStyleCnt="0"/>
      <dgm:spPr/>
    </dgm:pt>
    <dgm:pt modelId="{5FA5FC05-64A9-45CE-859D-20828FA570DA}" type="pres">
      <dgm:prSet presAssocID="{62CF26AB-5748-428B-B9A0-882E8883E76B}" presName="Name17" presStyleLbl="parChTrans1D3" presStyleIdx="0" presStyleCnt="4"/>
      <dgm:spPr/>
      <dgm:t>
        <a:bodyPr/>
        <a:lstStyle/>
        <a:p>
          <a:endParaRPr lang="en-CA"/>
        </a:p>
      </dgm:t>
    </dgm:pt>
    <dgm:pt modelId="{69BDEE0F-A38E-41FF-BEFA-4A8765285814}" type="pres">
      <dgm:prSet presAssocID="{5F42EC77-5CE6-40C8-83AF-D72BB8A973D3}" presName="hierRoot3" presStyleCnt="0"/>
      <dgm:spPr/>
    </dgm:pt>
    <dgm:pt modelId="{92DA94F1-1FFD-44C4-98B7-65B753F45832}" type="pres">
      <dgm:prSet presAssocID="{5F42EC77-5CE6-40C8-83AF-D72BB8A973D3}" presName="composite3" presStyleCnt="0"/>
      <dgm:spPr/>
    </dgm:pt>
    <dgm:pt modelId="{26B7A738-5B49-4012-83E1-3D0CFBD7EA8E}" type="pres">
      <dgm:prSet presAssocID="{5F42EC77-5CE6-40C8-83AF-D72BB8A973D3}" presName="background3" presStyleLbl="node3" presStyleIdx="0" presStyleCnt="4"/>
      <dgm:spPr/>
    </dgm:pt>
    <dgm:pt modelId="{828771A5-0794-4957-B64C-3A84208B10F1}" type="pres">
      <dgm:prSet presAssocID="{5F42EC77-5CE6-40C8-83AF-D72BB8A973D3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DB810F4-B9BC-4929-9560-6DB66BD07C02}" type="pres">
      <dgm:prSet presAssocID="{5F42EC77-5CE6-40C8-83AF-D72BB8A973D3}" presName="hierChild4" presStyleCnt="0"/>
      <dgm:spPr/>
    </dgm:pt>
    <dgm:pt modelId="{2DC38CC2-44C6-4D85-AD0F-8D634C2875B0}" type="pres">
      <dgm:prSet presAssocID="{E84A678A-C8FC-4345-AE62-6914B15967E9}" presName="Name17" presStyleLbl="parChTrans1D3" presStyleIdx="1" presStyleCnt="4"/>
      <dgm:spPr/>
      <dgm:t>
        <a:bodyPr/>
        <a:lstStyle/>
        <a:p>
          <a:endParaRPr lang="en-CA"/>
        </a:p>
      </dgm:t>
    </dgm:pt>
    <dgm:pt modelId="{127D1367-9A5F-40AC-B990-E0EBEB8F500F}" type="pres">
      <dgm:prSet presAssocID="{2200D1A0-DAF3-46F4-A2A8-D9DC8D1F3A1A}" presName="hierRoot3" presStyleCnt="0"/>
      <dgm:spPr/>
    </dgm:pt>
    <dgm:pt modelId="{8EB85411-5DE8-45B3-8382-E7FEEEAC7E35}" type="pres">
      <dgm:prSet presAssocID="{2200D1A0-DAF3-46F4-A2A8-D9DC8D1F3A1A}" presName="composite3" presStyleCnt="0"/>
      <dgm:spPr/>
    </dgm:pt>
    <dgm:pt modelId="{084C9187-712C-4B50-AFDC-85AEF01E089B}" type="pres">
      <dgm:prSet presAssocID="{2200D1A0-DAF3-46F4-A2A8-D9DC8D1F3A1A}" presName="background3" presStyleLbl="node3" presStyleIdx="1" presStyleCnt="4"/>
      <dgm:spPr/>
    </dgm:pt>
    <dgm:pt modelId="{DE2C1F2C-35AA-49A7-9F8D-424AEFCC266F}" type="pres">
      <dgm:prSet presAssocID="{2200D1A0-DAF3-46F4-A2A8-D9DC8D1F3A1A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AC2D5E7-9A4C-489D-9961-C397AC08BE6A}" type="pres">
      <dgm:prSet presAssocID="{2200D1A0-DAF3-46F4-A2A8-D9DC8D1F3A1A}" presName="hierChild4" presStyleCnt="0"/>
      <dgm:spPr/>
    </dgm:pt>
    <dgm:pt modelId="{5FCD7FF7-7E55-4BF6-BF57-9B570BFEC1A8}" type="pres">
      <dgm:prSet presAssocID="{A0EB5476-3DF3-4215-A03B-BDC6A252942F}" presName="Name10" presStyleLbl="parChTrans1D2" presStyleIdx="1" presStyleCnt="2"/>
      <dgm:spPr/>
      <dgm:t>
        <a:bodyPr/>
        <a:lstStyle/>
        <a:p>
          <a:endParaRPr lang="en-CA"/>
        </a:p>
      </dgm:t>
    </dgm:pt>
    <dgm:pt modelId="{612FB8F9-1162-4153-89C0-892F3C1E3738}" type="pres">
      <dgm:prSet presAssocID="{FEF79C3C-0E47-45C5-9E21-8C102FE4C966}" presName="hierRoot2" presStyleCnt="0"/>
      <dgm:spPr/>
    </dgm:pt>
    <dgm:pt modelId="{AFC764BD-3660-4713-8D6B-50A67912459E}" type="pres">
      <dgm:prSet presAssocID="{FEF79C3C-0E47-45C5-9E21-8C102FE4C966}" presName="composite2" presStyleCnt="0"/>
      <dgm:spPr/>
    </dgm:pt>
    <dgm:pt modelId="{BC231580-B7E4-4AA3-9195-0A8387B56F5C}" type="pres">
      <dgm:prSet presAssocID="{FEF79C3C-0E47-45C5-9E21-8C102FE4C966}" presName="background2" presStyleLbl="node2" presStyleIdx="1" presStyleCnt="2"/>
      <dgm:spPr/>
    </dgm:pt>
    <dgm:pt modelId="{3722C295-79C6-4895-A24E-0958B828C3C2}" type="pres">
      <dgm:prSet presAssocID="{FEF79C3C-0E47-45C5-9E21-8C102FE4C96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9778038-496E-4863-AD07-57E0815CCBA5}" type="pres">
      <dgm:prSet presAssocID="{FEF79C3C-0E47-45C5-9E21-8C102FE4C966}" presName="hierChild3" presStyleCnt="0"/>
      <dgm:spPr/>
    </dgm:pt>
    <dgm:pt modelId="{79B25C08-3E62-44E2-A56D-B7EA56C1DDED}" type="pres">
      <dgm:prSet presAssocID="{79840B1D-AA0B-49D5-A4EF-7C4CE4F63051}" presName="Name17" presStyleLbl="parChTrans1D3" presStyleIdx="2" presStyleCnt="4"/>
      <dgm:spPr/>
      <dgm:t>
        <a:bodyPr/>
        <a:lstStyle/>
        <a:p>
          <a:endParaRPr lang="en-CA"/>
        </a:p>
      </dgm:t>
    </dgm:pt>
    <dgm:pt modelId="{789B9A72-0A7B-4835-87AF-D007D1C29864}" type="pres">
      <dgm:prSet presAssocID="{24BCB728-9F8E-4AA7-8FEC-7D2A0F3D752E}" presName="hierRoot3" presStyleCnt="0"/>
      <dgm:spPr/>
    </dgm:pt>
    <dgm:pt modelId="{C1DCBAD1-321A-4407-AF95-DFCECF94C89F}" type="pres">
      <dgm:prSet presAssocID="{24BCB728-9F8E-4AA7-8FEC-7D2A0F3D752E}" presName="composite3" presStyleCnt="0"/>
      <dgm:spPr/>
    </dgm:pt>
    <dgm:pt modelId="{A5CEDA1D-347E-47E9-BC00-67BE84B8FA8E}" type="pres">
      <dgm:prSet presAssocID="{24BCB728-9F8E-4AA7-8FEC-7D2A0F3D752E}" presName="background3" presStyleLbl="node3" presStyleIdx="2" presStyleCnt="4"/>
      <dgm:spPr/>
    </dgm:pt>
    <dgm:pt modelId="{49B45E3A-2A01-4BC7-9B76-589B14F562BD}" type="pres">
      <dgm:prSet presAssocID="{24BCB728-9F8E-4AA7-8FEC-7D2A0F3D752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F21BF49-827E-497F-A7FE-0B690AE3958E}" type="pres">
      <dgm:prSet presAssocID="{24BCB728-9F8E-4AA7-8FEC-7D2A0F3D752E}" presName="hierChild4" presStyleCnt="0"/>
      <dgm:spPr/>
    </dgm:pt>
    <dgm:pt modelId="{A28F52FF-304D-4B32-BEEA-ED0B40C41516}" type="pres">
      <dgm:prSet presAssocID="{C96E01AC-9ED3-4EBD-A1C4-5F34285633B8}" presName="Name17" presStyleLbl="parChTrans1D3" presStyleIdx="3" presStyleCnt="4"/>
      <dgm:spPr/>
      <dgm:t>
        <a:bodyPr/>
        <a:lstStyle/>
        <a:p>
          <a:endParaRPr lang="en-CA"/>
        </a:p>
      </dgm:t>
    </dgm:pt>
    <dgm:pt modelId="{00306FCD-DE68-4AFF-81FD-21B9F9F5C7BB}" type="pres">
      <dgm:prSet presAssocID="{1B517840-FD4A-41C2-BE4D-FE10C3392E1F}" presName="hierRoot3" presStyleCnt="0"/>
      <dgm:spPr/>
    </dgm:pt>
    <dgm:pt modelId="{C95465A3-7885-4EF7-8352-8AFC19458189}" type="pres">
      <dgm:prSet presAssocID="{1B517840-FD4A-41C2-BE4D-FE10C3392E1F}" presName="composite3" presStyleCnt="0"/>
      <dgm:spPr/>
    </dgm:pt>
    <dgm:pt modelId="{F654F92F-F288-4831-9315-7A55B1BB2A45}" type="pres">
      <dgm:prSet presAssocID="{1B517840-FD4A-41C2-BE4D-FE10C3392E1F}" presName="background3" presStyleLbl="node3" presStyleIdx="3" presStyleCnt="4"/>
      <dgm:spPr/>
    </dgm:pt>
    <dgm:pt modelId="{DE9EFEE8-1A32-42D3-B974-715ED89C1D12}" type="pres">
      <dgm:prSet presAssocID="{1B517840-FD4A-41C2-BE4D-FE10C3392E1F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D721FAF-DE97-4BB6-96FB-7617EFDEF25C}" type="pres">
      <dgm:prSet presAssocID="{1B517840-FD4A-41C2-BE4D-FE10C3392E1F}" presName="hierChild4" presStyleCnt="0"/>
      <dgm:spPr/>
    </dgm:pt>
  </dgm:ptLst>
  <dgm:cxnLst>
    <dgm:cxn modelId="{336D5CE3-3D4E-4575-8536-46F995668888}" type="presOf" srcId="{62CF26AB-5748-428B-B9A0-882E8883E76B}" destId="{5FA5FC05-64A9-45CE-859D-20828FA570DA}" srcOrd="0" destOrd="0" presId="urn:microsoft.com/office/officeart/2005/8/layout/hierarchy1"/>
    <dgm:cxn modelId="{9DA6EBDF-6E56-4C07-BC2F-9F2D5F729246}" type="presOf" srcId="{2200D1A0-DAF3-46F4-A2A8-D9DC8D1F3A1A}" destId="{DE2C1F2C-35AA-49A7-9F8D-424AEFCC266F}" srcOrd="0" destOrd="0" presId="urn:microsoft.com/office/officeart/2005/8/layout/hierarchy1"/>
    <dgm:cxn modelId="{FFE1D2D0-F3A9-4307-A527-C904F7A35E0B}" type="presOf" srcId="{5F42EC77-5CE6-40C8-83AF-D72BB8A973D3}" destId="{828771A5-0794-4957-B64C-3A84208B10F1}" srcOrd="0" destOrd="0" presId="urn:microsoft.com/office/officeart/2005/8/layout/hierarchy1"/>
    <dgm:cxn modelId="{32EC5290-A715-490B-9C25-363F24956DAE}" type="presOf" srcId="{8CC6DE62-6440-47FF-B6B9-7D8E289161AE}" destId="{F63B9110-EBB3-4B98-891D-1AC58CD4933A}" srcOrd="0" destOrd="0" presId="urn:microsoft.com/office/officeart/2005/8/layout/hierarchy1"/>
    <dgm:cxn modelId="{64EF09CC-C53B-4DA4-9561-AD61B1DB1C22}" type="presOf" srcId="{79840B1D-AA0B-49D5-A4EF-7C4CE4F63051}" destId="{79B25C08-3E62-44E2-A56D-B7EA56C1DDED}" srcOrd="0" destOrd="0" presId="urn:microsoft.com/office/officeart/2005/8/layout/hierarchy1"/>
    <dgm:cxn modelId="{75573A6F-82EB-4CFA-A245-DDBB5F8B4B02}" srcId="{8CC6DE62-6440-47FF-B6B9-7D8E289161AE}" destId="{FEF79C3C-0E47-45C5-9E21-8C102FE4C966}" srcOrd="1" destOrd="0" parTransId="{A0EB5476-3DF3-4215-A03B-BDC6A252942F}" sibTransId="{DCCCB789-DEA2-42FA-88B2-ABC5EA84C91B}"/>
    <dgm:cxn modelId="{C0E3FF7E-DE0D-4B47-9EE6-544A4465E65D}" type="presOf" srcId="{6F77B832-7831-4456-B2B5-56020564292E}" destId="{4CD3578F-FAF9-4198-B9E2-4465D7367502}" srcOrd="0" destOrd="0" presId="urn:microsoft.com/office/officeart/2005/8/layout/hierarchy1"/>
    <dgm:cxn modelId="{8E632112-9BCC-4AF6-B7FF-42923485A88E}" type="presOf" srcId="{E84A678A-C8FC-4345-AE62-6914B15967E9}" destId="{2DC38CC2-44C6-4D85-AD0F-8D634C2875B0}" srcOrd="0" destOrd="0" presId="urn:microsoft.com/office/officeart/2005/8/layout/hierarchy1"/>
    <dgm:cxn modelId="{FEA7046B-6123-4DE7-9BA7-29775D0FA1A1}" type="presOf" srcId="{24BCB728-9F8E-4AA7-8FEC-7D2A0F3D752E}" destId="{49B45E3A-2A01-4BC7-9B76-589B14F562BD}" srcOrd="0" destOrd="0" presId="urn:microsoft.com/office/officeart/2005/8/layout/hierarchy1"/>
    <dgm:cxn modelId="{CAAE84BE-4844-4662-AE40-013268032EDC}" srcId="{40B56B62-A379-466C-A773-25251E4F019B}" destId="{8CC6DE62-6440-47FF-B6B9-7D8E289161AE}" srcOrd="0" destOrd="0" parTransId="{3F2C1A2A-D29A-416A-A8C0-D74CC26526DE}" sibTransId="{4B65792B-0B52-40DA-A1F2-EEA278D9A099}"/>
    <dgm:cxn modelId="{E835A3FC-51C1-4E09-8DC3-69CE8D88DF32}" srcId="{FEF79C3C-0E47-45C5-9E21-8C102FE4C966}" destId="{1B517840-FD4A-41C2-BE4D-FE10C3392E1F}" srcOrd="1" destOrd="0" parTransId="{C96E01AC-9ED3-4EBD-A1C4-5F34285633B8}" sibTransId="{7B6ECF1B-E046-4B20-AA0E-F4C62C2A3020}"/>
    <dgm:cxn modelId="{86B0EDA0-C662-4559-AC22-D9E3462686BC}" type="presOf" srcId="{1B517840-FD4A-41C2-BE4D-FE10C3392E1F}" destId="{DE9EFEE8-1A32-42D3-B974-715ED89C1D12}" srcOrd="0" destOrd="0" presId="urn:microsoft.com/office/officeart/2005/8/layout/hierarchy1"/>
    <dgm:cxn modelId="{A01D20D7-6439-4984-AABB-D0ED63C7030F}" srcId="{6F77B832-7831-4456-B2B5-56020564292E}" destId="{2200D1A0-DAF3-46F4-A2A8-D9DC8D1F3A1A}" srcOrd="1" destOrd="0" parTransId="{E84A678A-C8FC-4345-AE62-6914B15967E9}" sibTransId="{038223D3-E90F-4219-A48E-353999AE1F63}"/>
    <dgm:cxn modelId="{924AA625-959A-441C-B1F1-7A3B93E1A53A}" type="presOf" srcId="{C96E01AC-9ED3-4EBD-A1C4-5F34285633B8}" destId="{A28F52FF-304D-4B32-BEEA-ED0B40C41516}" srcOrd="0" destOrd="0" presId="urn:microsoft.com/office/officeart/2005/8/layout/hierarchy1"/>
    <dgm:cxn modelId="{5BB9572A-A2E5-4F68-994F-BCB278F75325}" srcId="{8CC6DE62-6440-47FF-B6B9-7D8E289161AE}" destId="{6F77B832-7831-4456-B2B5-56020564292E}" srcOrd="0" destOrd="0" parTransId="{88398B4C-B381-4F0C-8FE5-72EDD2B8254D}" sibTransId="{7BCAC656-5242-4F22-BE0F-5F7119E948D9}"/>
    <dgm:cxn modelId="{672A2EEC-FD71-4F04-AC92-3BCDE7058444}" type="presOf" srcId="{88398B4C-B381-4F0C-8FE5-72EDD2B8254D}" destId="{7C8EDEA2-B7C5-4530-B719-48849243C8B5}" srcOrd="0" destOrd="0" presId="urn:microsoft.com/office/officeart/2005/8/layout/hierarchy1"/>
    <dgm:cxn modelId="{E833C032-A1BC-4667-B827-C3F24A961C89}" srcId="{6F77B832-7831-4456-B2B5-56020564292E}" destId="{5F42EC77-5CE6-40C8-83AF-D72BB8A973D3}" srcOrd="0" destOrd="0" parTransId="{62CF26AB-5748-428B-B9A0-882E8883E76B}" sibTransId="{3AF39AAE-6E9A-456D-BA6B-F66CB0A3CD1F}"/>
    <dgm:cxn modelId="{4D18135F-86BF-4FE0-9E53-3CF9340CFD43}" srcId="{FEF79C3C-0E47-45C5-9E21-8C102FE4C966}" destId="{24BCB728-9F8E-4AA7-8FEC-7D2A0F3D752E}" srcOrd="0" destOrd="0" parTransId="{79840B1D-AA0B-49D5-A4EF-7C4CE4F63051}" sibTransId="{5B5DA1C5-A8E8-40EF-9B40-C008FE193C4C}"/>
    <dgm:cxn modelId="{E027DF34-293E-40E4-A315-AE7CA4D2161D}" type="presOf" srcId="{A0EB5476-3DF3-4215-A03B-BDC6A252942F}" destId="{5FCD7FF7-7E55-4BF6-BF57-9B570BFEC1A8}" srcOrd="0" destOrd="0" presId="urn:microsoft.com/office/officeart/2005/8/layout/hierarchy1"/>
    <dgm:cxn modelId="{1F93331D-15D8-4114-9232-2C4ADF63FCC8}" type="presOf" srcId="{40B56B62-A379-466C-A773-25251E4F019B}" destId="{393C4D09-E71F-4222-B592-616092A79A37}" srcOrd="0" destOrd="0" presId="urn:microsoft.com/office/officeart/2005/8/layout/hierarchy1"/>
    <dgm:cxn modelId="{8A65612A-5E67-43F8-97D1-5DBADF78306B}" type="presOf" srcId="{FEF79C3C-0E47-45C5-9E21-8C102FE4C966}" destId="{3722C295-79C6-4895-A24E-0958B828C3C2}" srcOrd="0" destOrd="0" presId="urn:microsoft.com/office/officeart/2005/8/layout/hierarchy1"/>
    <dgm:cxn modelId="{62B1189C-8371-49E4-8E69-481BBCA5AA08}" type="presParOf" srcId="{393C4D09-E71F-4222-B592-616092A79A37}" destId="{16B6B76F-DA00-4B81-9588-3CADC2F767BF}" srcOrd="0" destOrd="0" presId="urn:microsoft.com/office/officeart/2005/8/layout/hierarchy1"/>
    <dgm:cxn modelId="{3560EAAA-2A75-4DB2-9DED-637ED8294E41}" type="presParOf" srcId="{16B6B76F-DA00-4B81-9588-3CADC2F767BF}" destId="{9302E249-6291-40CB-BCD9-FB014616A311}" srcOrd="0" destOrd="0" presId="urn:microsoft.com/office/officeart/2005/8/layout/hierarchy1"/>
    <dgm:cxn modelId="{37616CD6-8D1A-4996-8697-12C306B8A04A}" type="presParOf" srcId="{9302E249-6291-40CB-BCD9-FB014616A311}" destId="{4D77AFD6-6422-4E7D-93D7-D460A54B4A7C}" srcOrd="0" destOrd="0" presId="urn:microsoft.com/office/officeart/2005/8/layout/hierarchy1"/>
    <dgm:cxn modelId="{3253887E-293A-4400-AABF-52A6BAB6606D}" type="presParOf" srcId="{9302E249-6291-40CB-BCD9-FB014616A311}" destId="{F63B9110-EBB3-4B98-891D-1AC58CD4933A}" srcOrd="1" destOrd="0" presId="urn:microsoft.com/office/officeart/2005/8/layout/hierarchy1"/>
    <dgm:cxn modelId="{CAF736EA-E63F-47A8-B0E9-E208EB915914}" type="presParOf" srcId="{16B6B76F-DA00-4B81-9588-3CADC2F767BF}" destId="{39030020-4572-4A5A-9242-DDDD84E68F8A}" srcOrd="1" destOrd="0" presId="urn:microsoft.com/office/officeart/2005/8/layout/hierarchy1"/>
    <dgm:cxn modelId="{92EF9A79-9049-4EBC-B485-F77077DBD19D}" type="presParOf" srcId="{39030020-4572-4A5A-9242-DDDD84E68F8A}" destId="{7C8EDEA2-B7C5-4530-B719-48849243C8B5}" srcOrd="0" destOrd="0" presId="urn:microsoft.com/office/officeart/2005/8/layout/hierarchy1"/>
    <dgm:cxn modelId="{DA7822F4-4CE0-4D7A-85DF-97DF7E449634}" type="presParOf" srcId="{39030020-4572-4A5A-9242-DDDD84E68F8A}" destId="{017EBCC1-A88C-4F5C-A44D-BEE405FADF97}" srcOrd="1" destOrd="0" presId="urn:microsoft.com/office/officeart/2005/8/layout/hierarchy1"/>
    <dgm:cxn modelId="{BEDB998B-CFAD-4232-928E-81A5838CAC31}" type="presParOf" srcId="{017EBCC1-A88C-4F5C-A44D-BEE405FADF97}" destId="{9C3C8C86-BA85-4424-AC8A-EA105BC7432F}" srcOrd="0" destOrd="0" presId="urn:microsoft.com/office/officeart/2005/8/layout/hierarchy1"/>
    <dgm:cxn modelId="{4C2B074C-164D-46C3-A693-78A13F163750}" type="presParOf" srcId="{9C3C8C86-BA85-4424-AC8A-EA105BC7432F}" destId="{52DD62A2-94E2-49D4-B032-6DB8D39B56A9}" srcOrd="0" destOrd="0" presId="urn:microsoft.com/office/officeart/2005/8/layout/hierarchy1"/>
    <dgm:cxn modelId="{CAE40290-C53E-47D0-B4F3-285CFCA96234}" type="presParOf" srcId="{9C3C8C86-BA85-4424-AC8A-EA105BC7432F}" destId="{4CD3578F-FAF9-4198-B9E2-4465D7367502}" srcOrd="1" destOrd="0" presId="urn:microsoft.com/office/officeart/2005/8/layout/hierarchy1"/>
    <dgm:cxn modelId="{F00CBB33-3C7B-41BC-B964-19011D6E5A53}" type="presParOf" srcId="{017EBCC1-A88C-4F5C-A44D-BEE405FADF97}" destId="{E0DE068F-6FF9-4625-9B7D-CF12DF423569}" srcOrd="1" destOrd="0" presId="urn:microsoft.com/office/officeart/2005/8/layout/hierarchy1"/>
    <dgm:cxn modelId="{73A7F011-7F40-4E2D-9977-74FCB2FFD8B2}" type="presParOf" srcId="{E0DE068F-6FF9-4625-9B7D-CF12DF423569}" destId="{5FA5FC05-64A9-45CE-859D-20828FA570DA}" srcOrd="0" destOrd="0" presId="urn:microsoft.com/office/officeart/2005/8/layout/hierarchy1"/>
    <dgm:cxn modelId="{165C15A7-C819-4B0E-962E-A397C1785101}" type="presParOf" srcId="{E0DE068F-6FF9-4625-9B7D-CF12DF423569}" destId="{69BDEE0F-A38E-41FF-BEFA-4A8765285814}" srcOrd="1" destOrd="0" presId="urn:microsoft.com/office/officeart/2005/8/layout/hierarchy1"/>
    <dgm:cxn modelId="{C8F5EC50-51A0-4F2B-A7D3-09B4CCD29D3C}" type="presParOf" srcId="{69BDEE0F-A38E-41FF-BEFA-4A8765285814}" destId="{92DA94F1-1FFD-44C4-98B7-65B753F45832}" srcOrd="0" destOrd="0" presId="urn:microsoft.com/office/officeart/2005/8/layout/hierarchy1"/>
    <dgm:cxn modelId="{5C177979-2D91-4B64-83BE-1F4AC1B4ED0B}" type="presParOf" srcId="{92DA94F1-1FFD-44C4-98B7-65B753F45832}" destId="{26B7A738-5B49-4012-83E1-3D0CFBD7EA8E}" srcOrd="0" destOrd="0" presId="urn:microsoft.com/office/officeart/2005/8/layout/hierarchy1"/>
    <dgm:cxn modelId="{7CEB9EEC-416D-403C-AAB7-232F7D5C79EA}" type="presParOf" srcId="{92DA94F1-1FFD-44C4-98B7-65B753F45832}" destId="{828771A5-0794-4957-B64C-3A84208B10F1}" srcOrd="1" destOrd="0" presId="urn:microsoft.com/office/officeart/2005/8/layout/hierarchy1"/>
    <dgm:cxn modelId="{771E3569-3CCF-40B3-973D-A747E6381A27}" type="presParOf" srcId="{69BDEE0F-A38E-41FF-BEFA-4A8765285814}" destId="{9DB810F4-B9BC-4929-9560-6DB66BD07C02}" srcOrd="1" destOrd="0" presId="urn:microsoft.com/office/officeart/2005/8/layout/hierarchy1"/>
    <dgm:cxn modelId="{258D90F2-B9AE-4D77-9B2B-4D1731AD6FFB}" type="presParOf" srcId="{E0DE068F-6FF9-4625-9B7D-CF12DF423569}" destId="{2DC38CC2-44C6-4D85-AD0F-8D634C2875B0}" srcOrd="2" destOrd="0" presId="urn:microsoft.com/office/officeart/2005/8/layout/hierarchy1"/>
    <dgm:cxn modelId="{87F879A3-2A86-4A9F-AC64-0A2D124213ED}" type="presParOf" srcId="{E0DE068F-6FF9-4625-9B7D-CF12DF423569}" destId="{127D1367-9A5F-40AC-B990-E0EBEB8F500F}" srcOrd="3" destOrd="0" presId="urn:microsoft.com/office/officeart/2005/8/layout/hierarchy1"/>
    <dgm:cxn modelId="{B20A87CB-953C-41BE-B2F1-510CA363632D}" type="presParOf" srcId="{127D1367-9A5F-40AC-B990-E0EBEB8F500F}" destId="{8EB85411-5DE8-45B3-8382-E7FEEEAC7E35}" srcOrd="0" destOrd="0" presId="urn:microsoft.com/office/officeart/2005/8/layout/hierarchy1"/>
    <dgm:cxn modelId="{1702A71B-FD13-456E-B6A2-FC8FAC7D18C8}" type="presParOf" srcId="{8EB85411-5DE8-45B3-8382-E7FEEEAC7E35}" destId="{084C9187-712C-4B50-AFDC-85AEF01E089B}" srcOrd="0" destOrd="0" presId="urn:microsoft.com/office/officeart/2005/8/layout/hierarchy1"/>
    <dgm:cxn modelId="{21A4A6D1-DBD2-4FE7-85A4-9E1060B09757}" type="presParOf" srcId="{8EB85411-5DE8-45B3-8382-E7FEEEAC7E35}" destId="{DE2C1F2C-35AA-49A7-9F8D-424AEFCC266F}" srcOrd="1" destOrd="0" presId="urn:microsoft.com/office/officeart/2005/8/layout/hierarchy1"/>
    <dgm:cxn modelId="{B757137A-17FE-4FE5-B114-9A02B344C5B9}" type="presParOf" srcId="{127D1367-9A5F-40AC-B990-E0EBEB8F500F}" destId="{DAC2D5E7-9A4C-489D-9961-C397AC08BE6A}" srcOrd="1" destOrd="0" presId="urn:microsoft.com/office/officeart/2005/8/layout/hierarchy1"/>
    <dgm:cxn modelId="{AF9DF82A-9A12-4B19-A750-475DA2A2125E}" type="presParOf" srcId="{39030020-4572-4A5A-9242-DDDD84E68F8A}" destId="{5FCD7FF7-7E55-4BF6-BF57-9B570BFEC1A8}" srcOrd="2" destOrd="0" presId="urn:microsoft.com/office/officeart/2005/8/layout/hierarchy1"/>
    <dgm:cxn modelId="{33761435-0A83-4FC1-8F7E-BE9C9F97D8B1}" type="presParOf" srcId="{39030020-4572-4A5A-9242-DDDD84E68F8A}" destId="{612FB8F9-1162-4153-89C0-892F3C1E3738}" srcOrd="3" destOrd="0" presId="urn:microsoft.com/office/officeart/2005/8/layout/hierarchy1"/>
    <dgm:cxn modelId="{64C17A68-B85E-49B1-B626-B082737CAA50}" type="presParOf" srcId="{612FB8F9-1162-4153-89C0-892F3C1E3738}" destId="{AFC764BD-3660-4713-8D6B-50A67912459E}" srcOrd="0" destOrd="0" presId="urn:microsoft.com/office/officeart/2005/8/layout/hierarchy1"/>
    <dgm:cxn modelId="{24CE8F53-B822-4E0D-B1E1-F51CD0CACEDD}" type="presParOf" srcId="{AFC764BD-3660-4713-8D6B-50A67912459E}" destId="{BC231580-B7E4-4AA3-9195-0A8387B56F5C}" srcOrd="0" destOrd="0" presId="urn:microsoft.com/office/officeart/2005/8/layout/hierarchy1"/>
    <dgm:cxn modelId="{C66B1B5B-1DC0-4474-AD5F-8CBA1B12B7ED}" type="presParOf" srcId="{AFC764BD-3660-4713-8D6B-50A67912459E}" destId="{3722C295-79C6-4895-A24E-0958B828C3C2}" srcOrd="1" destOrd="0" presId="urn:microsoft.com/office/officeart/2005/8/layout/hierarchy1"/>
    <dgm:cxn modelId="{6A82F3F9-7D4E-4E7C-ADE3-A5B55B9494DB}" type="presParOf" srcId="{612FB8F9-1162-4153-89C0-892F3C1E3738}" destId="{F9778038-496E-4863-AD07-57E0815CCBA5}" srcOrd="1" destOrd="0" presId="urn:microsoft.com/office/officeart/2005/8/layout/hierarchy1"/>
    <dgm:cxn modelId="{8E47F919-DF0B-41AE-BC6E-88BBA5B734AC}" type="presParOf" srcId="{F9778038-496E-4863-AD07-57E0815CCBA5}" destId="{79B25C08-3E62-44E2-A56D-B7EA56C1DDED}" srcOrd="0" destOrd="0" presId="urn:microsoft.com/office/officeart/2005/8/layout/hierarchy1"/>
    <dgm:cxn modelId="{43F94A0F-1F1E-4F97-B212-FFE9BB2F012C}" type="presParOf" srcId="{F9778038-496E-4863-AD07-57E0815CCBA5}" destId="{789B9A72-0A7B-4835-87AF-D007D1C29864}" srcOrd="1" destOrd="0" presId="urn:microsoft.com/office/officeart/2005/8/layout/hierarchy1"/>
    <dgm:cxn modelId="{1C6F91DC-3D87-46FA-B520-4495993EF50D}" type="presParOf" srcId="{789B9A72-0A7B-4835-87AF-D007D1C29864}" destId="{C1DCBAD1-321A-4407-AF95-DFCECF94C89F}" srcOrd="0" destOrd="0" presId="urn:microsoft.com/office/officeart/2005/8/layout/hierarchy1"/>
    <dgm:cxn modelId="{D8BAD7DE-DB77-4710-8D78-01D54851EEBE}" type="presParOf" srcId="{C1DCBAD1-321A-4407-AF95-DFCECF94C89F}" destId="{A5CEDA1D-347E-47E9-BC00-67BE84B8FA8E}" srcOrd="0" destOrd="0" presId="urn:microsoft.com/office/officeart/2005/8/layout/hierarchy1"/>
    <dgm:cxn modelId="{1BB9AAD3-1761-4CC7-95F7-B5BE3E0F2025}" type="presParOf" srcId="{C1DCBAD1-321A-4407-AF95-DFCECF94C89F}" destId="{49B45E3A-2A01-4BC7-9B76-589B14F562BD}" srcOrd="1" destOrd="0" presId="urn:microsoft.com/office/officeart/2005/8/layout/hierarchy1"/>
    <dgm:cxn modelId="{9C528944-A739-4804-B15C-3261EA837E29}" type="presParOf" srcId="{789B9A72-0A7B-4835-87AF-D007D1C29864}" destId="{AF21BF49-827E-497F-A7FE-0B690AE3958E}" srcOrd="1" destOrd="0" presId="urn:microsoft.com/office/officeart/2005/8/layout/hierarchy1"/>
    <dgm:cxn modelId="{9EE81A1F-43E3-4AC1-B8C8-BFEC84A2D917}" type="presParOf" srcId="{F9778038-496E-4863-AD07-57E0815CCBA5}" destId="{A28F52FF-304D-4B32-BEEA-ED0B40C41516}" srcOrd="2" destOrd="0" presId="urn:microsoft.com/office/officeart/2005/8/layout/hierarchy1"/>
    <dgm:cxn modelId="{79BD26C6-9559-4DA9-8BB0-0C22E5C98F6A}" type="presParOf" srcId="{F9778038-496E-4863-AD07-57E0815CCBA5}" destId="{00306FCD-DE68-4AFF-81FD-21B9F9F5C7BB}" srcOrd="3" destOrd="0" presId="urn:microsoft.com/office/officeart/2005/8/layout/hierarchy1"/>
    <dgm:cxn modelId="{6A9B0638-86B4-4DA0-8DBF-8D1F9A5535E9}" type="presParOf" srcId="{00306FCD-DE68-4AFF-81FD-21B9F9F5C7BB}" destId="{C95465A3-7885-4EF7-8352-8AFC19458189}" srcOrd="0" destOrd="0" presId="urn:microsoft.com/office/officeart/2005/8/layout/hierarchy1"/>
    <dgm:cxn modelId="{152CD5C1-2E82-4AF2-94E4-3F4A73C69212}" type="presParOf" srcId="{C95465A3-7885-4EF7-8352-8AFC19458189}" destId="{F654F92F-F288-4831-9315-7A55B1BB2A45}" srcOrd="0" destOrd="0" presId="urn:microsoft.com/office/officeart/2005/8/layout/hierarchy1"/>
    <dgm:cxn modelId="{F08DD0D6-69F5-4F47-8272-473A85D9C684}" type="presParOf" srcId="{C95465A3-7885-4EF7-8352-8AFC19458189}" destId="{DE9EFEE8-1A32-42D3-B974-715ED89C1D12}" srcOrd="1" destOrd="0" presId="urn:microsoft.com/office/officeart/2005/8/layout/hierarchy1"/>
    <dgm:cxn modelId="{9C11C2A9-817F-4CEB-83B5-614A502354E4}" type="presParOf" srcId="{00306FCD-DE68-4AFF-81FD-21B9F9F5C7BB}" destId="{CD721FAF-DE97-4BB6-96FB-7617EFDEF25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8F52FF-304D-4B32-BEEA-ED0B40C41516}">
      <dsp:nvSpPr>
        <dsp:cNvPr id="0" name=""/>
        <dsp:cNvSpPr/>
      </dsp:nvSpPr>
      <dsp:spPr>
        <a:xfrm>
          <a:off x="6123176" y="276869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B25C08-3E62-44E2-A56D-B7EA56C1DDED}">
      <dsp:nvSpPr>
        <dsp:cNvPr id="0" name=""/>
        <dsp:cNvSpPr/>
      </dsp:nvSpPr>
      <dsp:spPr>
        <a:xfrm>
          <a:off x="5071169" y="276869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D7FF7-7E55-4BF6-BF57-9B570BFEC1A8}">
      <dsp:nvSpPr>
        <dsp:cNvPr id="0" name=""/>
        <dsp:cNvSpPr/>
      </dsp:nvSpPr>
      <dsp:spPr>
        <a:xfrm>
          <a:off x="4019163" y="1174907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38CC2-44C6-4D85-AD0F-8D634C2875B0}">
      <dsp:nvSpPr>
        <dsp:cNvPr id="0" name=""/>
        <dsp:cNvSpPr/>
      </dsp:nvSpPr>
      <dsp:spPr>
        <a:xfrm>
          <a:off x="1915150" y="276869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5FC05-64A9-45CE-859D-20828FA570DA}">
      <dsp:nvSpPr>
        <dsp:cNvPr id="0" name=""/>
        <dsp:cNvSpPr/>
      </dsp:nvSpPr>
      <dsp:spPr>
        <a:xfrm>
          <a:off x="863143" y="276869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EDEA2-B7C5-4530-B719-48849243C8B5}">
      <dsp:nvSpPr>
        <dsp:cNvPr id="0" name=""/>
        <dsp:cNvSpPr/>
      </dsp:nvSpPr>
      <dsp:spPr>
        <a:xfrm>
          <a:off x="1915150" y="1174907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7AFD6-6422-4E7D-93D7-D460A54B4A7C}">
      <dsp:nvSpPr>
        <dsp:cNvPr id="0" name=""/>
        <dsp:cNvSpPr/>
      </dsp:nvSpPr>
      <dsp:spPr>
        <a:xfrm>
          <a:off x="3158430" y="8177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B9110-EBB3-4B98-891D-1AC58CD4933A}">
      <dsp:nvSpPr>
        <dsp:cNvPr id="0" name=""/>
        <dsp:cNvSpPr/>
      </dsp:nvSpPr>
      <dsp:spPr>
        <a:xfrm>
          <a:off x="3349704" y="26348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Matter</a:t>
          </a:r>
          <a:endParaRPr lang="en-CA" sz="1700" b="1" kern="1200" dirty="0"/>
        </a:p>
      </dsp:txBody>
      <dsp:txXfrm>
        <a:off x="3349704" y="263487"/>
        <a:ext cx="1721465" cy="1093130"/>
      </dsp:txXfrm>
    </dsp:sp>
    <dsp:sp modelId="{52DD62A2-94E2-49D4-B032-6DB8D39B56A9}">
      <dsp:nvSpPr>
        <dsp:cNvPr id="0" name=""/>
        <dsp:cNvSpPr/>
      </dsp:nvSpPr>
      <dsp:spPr>
        <a:xfrm>
          <a:off x="1054417" y="167556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3578F-FAF9-4198-B9E2-4465D7367502}">
      <dsp:nvSpPr>
        <dsp:cNvPr id="0" name=""/>
        <dsp:cNvSpPr/>
      </dsp:nvSpPr>
      <dsp:spPr>
        <a:xfrm>
          <a:off x="1245691" y="185727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Pure Substances</a:t>
          </a:r>
          <a:endParaRPr lang="en-CA" sz="1700" b="1" kern="1200" dirty="0"/>
        </a:p>
      </dsp:txBody>
      <dsp:txXfrm>
        <a:off x="1245691" y="1857277"/>
        <a:ext cx="1721465" cy="1093130"/>
      </dsp:txXfrm>
    </dsp:sp>
    <dsp:sp modelId="{26B7A738-5B49-4012-83E1-3D0CFBD7EA8E}">
      <dsp:nvSpPr>
        <dsp:cNvPr id="0" name=""/>
        <dsp:cNvSpPr/>
      </dsp:nvSpPr>
      <dsp:spPr>
        <a:xfrm>
          <a:off x="2411" y="326935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771A5-0794-4957-B64C-3A84208B10F1}">
      <dsp:nvSpPr>
        <dsp:cNvPr id="0" name=""/>
        <dsp:cNvSpPr/>
      </dsp:nvSpPr>
      <dsp:spPr>
        <a:xfrm>
          <a:off x="193684" y="345106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Compounds</a:t>
          </a:r>
          <a:endParaRPr lang="en-CA" sz="1700" b="1" kern="1200" dirty="0"/>
        </a:p>
      </dsp:txBody>
      <dsp:txXfrm>
        <a:off x="193684" y="3451067"/>
        <a:ext cx="1721465" cy="1093130"/>
      </dsp:txXfrm>
    </dsp:sp>
    <dsp:sp modelId="{084C9187-712C-4B50-AFDC-85AEF01E089B}">
      <dsp:nvSpPr>
        <dsp:cNvPr id="0" name=""/>
        <dsp:cNvSpPr/>
      </dsp:nvSpPr>
      <dsp:spPr>
        <a:xfrm>
          <a:off x="2106423" y="326935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C1F2C-35AA-49A7-9F8D-424AEFCC266F}">
      <dsp:nvSpPr>
        <dsp:cNvPr id="0" name=""/>
        <dsp:cNvSpPr/>
      </dsp:nvSpPr>
      <dsp:spPr>
        <a:xfrm>
          <a:off x="2297697" y="345106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Elements</a:t>
          </a:r>
          <a:endParaRPr lang="en-CA" sz="1700" b="1" kern="1200" dirty="0"/>
        </a:p>
      </dsp:txBody>
      <dsp:txXfrm>
        <a:off x="2297697" y="3451067"/>
        <a:ext cx="1721465" cy="1093130"/>
      </dsp:txXfrm>
    </dsp:sp>
    <dsp:sp modelId="{BC231580-B7E4-4AA3-9195-0A8387B56F5C}">
      <dsp:nvSpPr>
        <dsp:cNvPr id="0" name=""/>
        <dsp:cNvSpPr/>
      </dsp:nvSpPr>
      <dsp:spPr>
        <a:xfrm>
          <a:off x="5262443" y="167556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22C295-79C6-4895-A24E-0958B828C3C2}">
      <dsp:nvSpPr>
        <dsp:cNvPr id="0" name=""/>
        <dsp:cNvSpPr/>
      </dsp:nvSpPr>
      <dsp:spPr>
        <a:xfrm>
          <a:off x="5453717" y="185727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Mixtures</a:t>
          </a:r>
          <a:endParaRPr lang="en-CA" sz="1700" b="1" kern="1200" dirty="0"/>
        </a:p>
      </dsp:txBody>
      <dsp:txXfrm>
        <a:off x="5453717" y="1857277"/>
        <a:ext cx="1721465" cy="1093130"/>
      </dsp:txXfrm>
    </dsp:sp>
    <dsp:sp modelId="{A5CEDA1D-347E-47E9-BC00-67BE84B8FA8E}">
      <dsp:nvSpPr>
        <dsp:cNvPr id="0" name=""/>
        <dsp:cNvSpPr/>
      </dsp:nvSpPr>
      <dsp:spPr>
        <a:xfrm>
          <a:off x="4210436" y="326935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45E3A-2A01-4BC7-9B76-589B14F562BD}">
      <dsp:nvSpPr>
        <dsp:cNvPr id="0" name=""/>
        <dsp:cNvSpPr/>
      </dsp:nvSpPr>
      <dsp:spPr>
        <a:xfrm>
          <a:off x="4401710" y="345106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Solutions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(Homogeneous Mixtures)</a:t>
          </a:r>
          <a:endParaRPr lang="en-CA" sz="1700" b="1" kern="1200" dirty="0"/>
        </a:p>
      </dsp:txBody>
      <dsp:txXfrm>
        <a:off x="4401710" y="3451067"/>
        <a:ext cx="1721465" cy="1093130"/>
      </dsp:txXfrm>
    </dsp:sp>
    <dsp:sp modelId="{F654F92F-F288-4831-9315-7A55B1BB2A45}">
      <dsp:nvSpPr>
        <dsp:cNvPr id="0" name=""/>
        <dsp:cNvSpPr/>
      </dsp:nvSpPr>
      <dsp:spPr>
        <a:xfrm>
          <a:off x="6314449" y="326935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EFEE8-1A32-42D3-B974-715ED89C1D12}">
      <dsp:nvSpPr>
        <dsp:cNvPr id="0" name=""/>
        <dsp:cNvSpPr/>
      </dsp:nvSpPr>
      <dsp:spPr>
        <a:xfrm>
          <a:off x="6505723" y="345106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Heterogeneous Mixtures</a:t>
          </a:r>
          <a:endParaRPr lang="en-CA" sz="1700" b="1" kern="1200" dirty="0"/>
        </a:p>
      </dsp:txBody>
      <dsp:txXfrm>
        <a:off x="6505723" y="3451067"/>
        <a:ext cx="1721465" cy="1093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4296-C02F-4923-ABCC-59C4E4E06C28}" type="datetimeFigureOut">
              <a:rPr lang="en-US" smtClean="0"/>
              <a:pPr/>
              <a:t>9/28/2010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B5DD4-E3F5-4287-B8E6-0A989CB5798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B5DD4-E3F5-4287-B8E6-0A989CB57987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1FE29A-A0F7-468C-9F3E-179BF763292B}" type="slidenum">
              <a:rPr lang="en-US"/>
              <a:pPr/>
              <a:t>52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246ED7-EE77-4A9C-A70F-225469E54FC5}" type="datetimeFigureOut">
              <a:rPr lang="en-US" smtClean="0"/>
              <a:pPr/>
              <a:t>9/28/2010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A727EFC-0918-43E0-8EEF-6F83F698B2C0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teacherbridge.org/public/bhs/teachers/Dana/chemphys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askschools.ca/curr_content/science9/chemistry/lesson8a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saskschools.ca/curr_content/science9/chemistry/images/les8images/eggbef.gi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hyperlink" Target="http://www.saskschools.ca/curr_content/science9/chemistry/images/les8images/eggaft.gi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saskschools.ca/curr_content/science9/chemistry/images/les8images/cakeaft.gi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hyperlink" Target="http://www.saskschools.ca/curr_content/science9/chemistry/images/les8images/cakebef.gi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saskschools.ca/curr_content/science9/chemistry/images/les8images/explorer.gi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hyperlink" Target="http://www.saskschools.ca/curr_content/science9/chemistry/images/les8images/olds.gif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jlab.org/atomtour/proton.html" TargetMode="External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8077200" cy="3571900"/>
          </a:xfrm>
        </p:spPr>
        <p:txBody>
          <a:bodyPr>
            <a:noAutofit/>
          </a:bodyPr>
          <a:lstStyle/>
          <a:p>
            <a:pPr algn="ctr"/>
            <a:r>
              <a:rPr lang="en-CA" sz="7200" dirty="0" smtClean="0"/>
              <a:t>Chemistry : </a:t>
            </a:r>
            <a:br>
              <a:rPr lang="en-CA" sz="7200" dirty="0" smtClean="0"/>
            </a:br>
            <a:r>
              <a:rPr lang="en-CA" sz="7200" dirty="0" smtClean="0"/>
              <a:t>Chemical Processes</a:t>
            </a:r>
            <a:endParaRPr lang="en-CA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2" descr="C:\Documents and Settings\sabrina.dejong\Local Settings\Temporary Internet Files\Content.IE5\WED1666X\MCj04417150000[1].png"/>
          <p:cNvPicPr>
            <a:picLocks noChangeAspect="1" noChangeArrowheads="1"/>
          </p:cNvPicPr>
          <p:nvPr/>
        </p:nvPicPr>
        <p:blipFill>
          <a:blip r:embed="rId2" cstate="print">
            <a:lum bright="-11000" contrast="11000"/>
          </a:blip>
          <a:srcRect/>
          <a:stretch>
            <a:fillRect/>
          </a:stretch>
        </p:blipFill>
        <p:spPr bwMode="auto">
          <a:xfrm>
            <a:off x="3143240" y="3571876"/>
            <a:ext cx="2743200" cy="2743200"/>
          </a:xfrm>
          <a:prstGeom prst="rect">
            <a:avLst/>
          </a:prstGeom>
          <a:solidFill>
            <a:schemeClr val="bg1"/>
          </a:solidFill>
          <a:ln cap="rnd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Compounds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Compounds are pure substances that contain two or more different elements in a fixed proportion. </a:t>
            </a:r>
          </a:p>
          <a:p>
            <a:endParaRPr lang="en-CA" dirty="0" smtClean="0"/>
          </a:p>
          <a:p>
            <a:r>
              <a:rPr lang="en-CA" dirty="0" smtClean="0"/>
              <a:t>Example: Water  </a:t>
            </a:r>
            <a:r>
              <a:rPr lang="en-CA" b="1" i="1" dirty="0" smtClean="0"/>
              <a:t>H</a:t>
            </a:r>
            <a:r>
              <a:rPr lang="en-CA" b="1" i="1" baseline="-25000" dirty="0" smtClean="0"/>
              <a:t>2</a:t>
            </a:r>
            <a:r>
              <a:rPr lang="en-CA" b="1" i="1" dirty="0" smtClean="0"/>
              <a:t>O  = 2 parts hydrogen to   </a:t>
            </a:r>
          </a:p>
          <a:p>
            <a:pPr>
              <a:buNone/>
            </a:pPr>
            <a:r>
              <a:rPr lang="en-CA" b="1" i="1" dirty="0" smtClean="0"/>
              <a:t>                                                   1 part oxygen. </a:t>
            </a:r>
          </a:p>
          <a:p>
            <a:pPr>
              <a:buNone/>
            </a:pPr>
            <a:r>
              <a:rPr lang="en-CA" b="1" i="1" dirty="0" smtClean="0"/>
              <a:t>                       </a:t>
            </a:r>
            <a:r>
              <a:rPr lang="en-CA" dirty="0" smtClean="0"/>
              <a:t>Salt</a:t>
            </a:r>
            <a:r>
              <a:rPr lang="en-CA" b="1" i="1" dirty="0" smtClean="0"/>
              <a:t>      </a:t>
            </a:r>
            <a:r>
              <a:rPr lang="en-CA" b="1" i="1" dirty="0" err="1" smtClean="0"/>
              <a:t>NaCl</a:t>
            </a:r>
            <a:r>
              <a:rPr lang="en-CA" b="1" i="1" dirty="0" smtClean="0"/>
              <a:t>  = 1 sodium to 1 </a:t>
            </a:r>
            <a:r>
              <a:rPr lang="en-CA" b="1" i="1" dirty="0" err="1" smtClean="0"/>
              <a:t>clorine</a:t>
            </a: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Mixtures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mixture is a substance made by combining two or more different materials in such a way that no chemical reaction occurs. 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Homogenous Mixture (Solution)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Mixture where the two different substances that are combined together are mixed very well. </a:t>
            </a:r>
          </a:p>
          <a:p>
            <a:r>
              <a:rPr lang="en-CA" dirty="0" smtClean="0"/>
              <a:t>Any portion of the sample has the same properties and composition.</a:t>
            </a:r>
          </a:p>
          <a:p>
            <a:endParaRPr lang="en-CA" dirty="0" smtClean="0"/>
          </a:p>
          <a:p>
            <a:r>
              <a:rPr lang="en-CA" dirty="0" smtClean="0"/>
              <a:t>Example: Salt Water         </a:t>
            </a:r>
          </a:p>
          <a:p>
            <a:pPr>
              <a:buNone/>
            </a:pPr>
            <a:r>
              <a:rPr lang="en-CA" dirty="0" smtClean="0"/>
              <a:t>                        Milk </a:t>
            </a:r>
          </a:p>
          <a:p>
            <a:endParaRPr lang="en-CA" dirty="0"/>
          </a:p>
        </p:txBody>
      </p:sp>
      <p:pic>
        <p:nvPicPr>
          <p:cNvPr id="4" name="il_fi" descr="http://t0.gstatic.com/images?q=tbn:ece4ZjwP7ZMRPM:http://trends.move.com/wp-content/uploads/2007/11/greencleaning1.jpg&amp;t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14338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Heterogeneous Mixture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Mixture where the different parts or each substance can be separated physically.</a:t>
            </a:r>
          </a:p>
          <a:p>
            <a:r>
              <a:rPr lang="en-CA" dirty="0" smtClean="0"/>
              <a:t>Different parts are visible. </a:t>
            </a:r>
          </a:p>
          <a:p>
            <a:endParaRPr lang="en-CA" dirty="0" smtClean="0"/>
          </a:p>
          <a:p>
            <a:r>
              <a:rPr lang="en-CA" dirty="0" smtClean="0"/>
              <a:t>Example: Toppings on a Pizza         </a:t>
            </a:r>
          </a:p>
          <a:p>
            <a:pPr>
              <a:buNone/>
            </a:pPr>
            <a:r>
              <a:rPr lang="en-CA" dirty="0" smtClean="0"/>
              <a:t>                        Chocolate chip cookie</a:t>
            </a:r>
          </a:p>
          <a:p>
            <a:pPr>
              <a:buNone/>
            </a:pPr>
            <a:r>
              <a:rPr lang="en-CA" dirty="0" smtClean="0"/>
              <a:t>                        Salad</a:t>
            </a:r>
            <a:endParaRPr lang="en-CA" dirty="0"/>
          </a:p>
        </p:txBody>
      </p:sp>
      <p:pic>
        <p:nvPicPr>
          <p:cNvPr id="4" name="il_fi" descr="http://twu.ca/life/parents/pizza-hut-double-deep-pizza-7307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6" y="3429000"/>
            <a:ext cx="2714624" cy="300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00636"/>
            <a:ext cx="8183880" cy="1643074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en-US" sz="2400" dirty="0" smtClean="0">
                <a:solidFill>
                  <a:schemeClr val="accent1"/>
                </a:solidFill>
              </a:rPr>
              <a:t>Classify the following as: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a) pure or mixture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/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b)element, compound, heterogeneous or homogeneous mixture</a:t>
            </a:r>
            <a:r>
              <a:rPr lang="en-US" dirty="0" smtClean="0">
                <a:solidFill>
                  <a:schemeClr val="accent1"/>
                </a:solidFill>
              </a:rPr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1357298"/>
            <a:ext cx="3931920" cy="356217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Salt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Sugar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Wood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Rock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Water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Milk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Plastic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Glass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Mercury</a:t>
            </a: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724400" y="1357298"/>
            <a:ext cx="3931920" cy="333662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Apple Juice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Syrup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Gold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Air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Oxygen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Silver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Cookies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Cake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Sand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Properties of Matter:</a:t>
            </a:r>
            <a:br>
              <a:rPr lang="en-CA" dirty="0" smtClean="0"/>
            </a:br>
            <a:r>
              <a:rPr lang="en-CA" dirty="0" smtClean="0"/>
              <a:t> Physical and Chemical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4757750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A </a:t>
            </a:r>
            <a:r>
              <a:rPr lang="en-CA" b="1" dirty="0" smtClean="0"/>
              <a:t>Physical Property </a:t>
            </a:r>
            <a:r>
              <a:rPr lang="en-CA" dirty="0" smtClean="0"/>
              <a:t>is a characteristic of a substance.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Changing the size or amount of the substance does not change the physical properties. 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    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   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Physical Properties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b="1" dirty="0" smtClean="0"/>
              <a:t>Color</a:t>
            </a:r>
            <a:r>
              <a:rPr lang="en-CA" dirty="0" smtClean="0"/>
              <a:t> – red, green, white, etc. </a:t>
            </a:r>
          </a:p>
          <a:p>
            <a:pPr>
              <a:buNone/>
            </a:pPr>
            <a:endParaRPr lang="en-CA" dirty="0" smtClean="0"/>
          </a:p>
          <a:p>
            <a:r>
              <a:rPr lang="en-CA" b="1" dirty="0" smtClean="0"/>
              <a:t>Texture</a:t>
            </a:r>
            <a:r>
              <a:rPr lang="en-CA" dirty="0" smtClean="0"/>
              <a:t> – smooth, fine, coarse. </a:t>
            </a:r>
          </a:p>
          <a:p>
            <a:pPr>
              <a:buNone/>
            </a:pPr>
            <a:endParaRPr lang="en-CA" dirty="0" smtClean="0"/>
          </a:p>
          <a:p>
            <a:r>
              <a:rPr lang="en-CA" b="1" dirty="0" smtClean="0"/>
              <a:t>Taste</a:t>
            </a:r>
            <a:r>
              <a:rPr lang="en-CA" dirty="0" smtClean="0"/>
              <a:t> – sour, sweet, salty. </a:t>
            </a:r>
          </a:p>
          <a:p>
            <a:endParaRPr lang="en-CA" dirty="0" smtClean="0"/>
          </a:p>
          <a:p>
            <a:r>
              <a:rPr lang="en-CA" b="1" dirty="0" smtClean="0"/>
              <a:t>Odour</a:t>
            </a:r>
            <a:r>
              <a:rPr lang="en-CA" dirty="0" smtClean="0"/>
              <a:t> – what smell does the substance have?</a:t>
            </a:r>
          </a:p>
          <a:p>
            <a:pPr>
              <a:buNone/>
            </a:pPr>
            <a:endParaRPr lang="en-CA" dirty="0" smtClean="0"/>
          </a:p>
          <a:p>
            <a:r>
              <a:rPr lang="en-US" b="1" dirty="0" smtClean="0"/>
              <a:t>States of matter</a:t>
            </a:r>
            <a:r>
              <a:rPr lang="en-US" dirty="0" smtClean="0"/>
              <a:t> at room temperature:</a:t>
            </a:r>
          </a:p>
          <a:p>
            <a:pPr>
              <a:buNone/>
            </a:pPr>
            <a:r>
              <a:rPr lang="en-US" dirty="0" smtClean="0"/>
              <a:t>     - solid, liquid, gas.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Malleable</a:t>
            </a:r>
            <a:r>
              <a:rPr lang="en-US" dirty="0" smtClean="0"/>
              <a:t>  is the ability of a solid to be hammered or bent into different shapes. Aluminum foil is malleable.  Gold is malleable since it can be hammered into thin sheets. </a:t>
            </a:r>
          </a:p>
          <a:p>
            <a:endParaRPr lang="en-US" dirty="0" smtClean="0"/>
          </a:p>
          <a:p>
            <a:r>
              <a:rPr lang="en-US" b="1" dirty="0" smtClean="0"/>
              <a:t>Hardness</a:t>
            </a:r>
            <a:r>
              <a:rPr lang="en-US" dirty="0" smtClean="0"/>
              <a:t> – the measure of the resistance of a solid to being scratched or dented</a:t>
            </a:r>
          </a:p>
          <a:p>
            <a:endParaRPr lang="en-US" dirty="0" smtClean="0"/>
          </a:p>
          <a:p>
            <a:r>
              <a:rPr lang="en-US" b="1" dirty="0" smtClean="0"/>
              <a:t>Luster</a:t>
            </a:r>
            <a:r>
              <a:rPr lang="en-US" dirty="0" smtClean="0"/>
              <a:t> – How shiny is the substance?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List the Physical Properties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/>
              <a:t>    Baking soda is:</a:t>
            </a:r>
          </a:p>
          <a:p>
            <a:pPr>
              <a:buNone/>
            </a:pPr>
            <a:endParaRPr lang="en-CA" dirty="0" smtClean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 solid at room      temperature </a:t>
            </a:r>
          </a:p>
          <a:p>
            <a:pPr>
              <a:buFont typeface="Wingdings" pitchFamily="2" charset="2"/>
              <a:buChar char="ü"/>
            </a:pPr>
            <a:endParaRPr lang="en-CA" dirty="0" smtClean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white in color</a:t>
            </a:r>
          </a:p>
          <a:p>
            <a:pPr>
              <a:buFont typeface="Wingdings" pitchFamily="2" charset="2"/>
              <a:buChar char="ü"/>
            </a:pPr>
            <a:endParaRPr lang="en-CA" dirty="0" smtClean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 crystal form </a:t>
            </a:r>
          </a:p>
          <a:p>
            <a:pPr>
              <a:buNone/>
            </a:pPr>
            <a:endParaRPr lang="en-CA" dirty="0" smtClean="0"/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 dissolves easily in water.</a:t>
            </a:r>
            <a:endParaRPr lang="en-CA" dirty="0"/>
          </a:p>
        </p:txBody>
      </p:sp>
      <p:pic>
        <p:nvPicPr>
          <p:cNvPr id="5" name="Content Placeholder 4" descr="http://holisticvanity.ca/wp-content/uploads/2010/02/baking-sod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6037" y="1773238"/>
            <a:ext cx="3082925" cy="462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Properties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 chemical property is a behaviour that occurs when a substance changes to a new substance.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For example:</a:t>
            </a:r>
          </a:p>
          <a:p>
            <a:pPr>
              <a:buNone/>
            </a:pPr>
            <a:r>
              <a:rPr lang="en-CA" dirty="0" smtClean="0"/>
              <a:t>    </a:t>
            </a:r>
            <a:r>
              <a:rPr lang="en-CA" sz="3100" dirty="0" smtClean="0"/>
              <a:t>Is the substance </a:t>
            </a:r>
            <a:r>
              <a:rPr lang="en-CA" sz="3100" b="1" dirty="0" smtClean="0"/>
              <a:t>combustible</a:t>
            </a:r>
            <a:r>
              <a:rPr lang="en-CA" sz="3100" dirty="0" smtClean="0"/>
              <a:t>?</a:t>
            </a:r>
          </a:p>
          <a:p>
            <a:pPr>
              <a:buNone/>
            </a:pPr>
            <a:r>
              <a:rPr lang="en-CA" sz="3100" dirty="0" smtClean="0"/>
              <a:t>    Does the substance have a </a:t>
            </a:r>
            <a:r>
              <a:rPr lang="en-CA" sz="3100" b="1" dirty="0" smtClean="0"/>
              <a:t>reaction with acid</a:t>
            </a:r>
            <a:r>
              <a:rPr lang="en-CA" sz="3100" dirty="0" smtClean="0"/>
              <a:t>?</a:t>
            </a:r>
          </a:p>
          <a:p>
            <a:pPr>
              <a:buNone/>
            </a:pPr>
            <a:r>
              <a:rPr lang="en-CA" sz="3100" dirty="0" smtClean="0"/>
              <a:t>    Does the substance </a:t>
            </a:r>
            <a:r>
              <a:rPr lang="en-CA" sz="3100" b="1" dirty="0" smtClean="0"/>
              <a:t>react with water</a:t>
            </a:r>
            <a:r>
              <a:rPr lang="en-CA" sz="3100" dirty="0" smtClean="0"/>
              <a:t>? </a:t>
            </a:r>
          </a:p>
          <a:p>
            <a:pPr>
              <a:buNone/>
            </a:pPr>
            <a:r>
              <a:rPr lang="en-CA" dirty="0" smtClean="0"/>
              <a:t>                                </a:t>
            </a:r>
          </a:p>
          <a:p>
            <a:pPr>
              <a:buNone/>
            </a:pPr>
            <a:r>
              <a:rPr lang="en-CA" dirty="0" smtClean="0"/>
              <a:t>     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Chemistry and Matter? 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    </a:t>
            </a:r>
            <a:r>
              <a:rPr lang="en-CA" b="1" dirty="0" smtClean="0"/>
              <a:t>Chemistry</a:t>
            </a:r>
            <a:r>
              <a:rPr lang="en-CA" dirty="0" smtClean="0"/>
              <a:t> is the study of matter, its properties and its changes or transformations.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   </a:t>
            </a:r>
            <a:r>
              <a:rPr lang="en-CA" b="1" dirty="0" smtClean="0"/>
              <a:t>Matter</a:t>
            </a:r>
            <a:r>
              <a:rPr lang="en-CA" dirty="0" smtClean="0"/>
              <a:t> is anything that has mass and takes up space.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Physical Changes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not change the organization of subatomic particles of the sample of matter. 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 be undone quite easily.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Key: No new substance is created.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Examples:  melting ice, freezing water, dissolving salt into water, breaking a stick.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Changes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Change the organization of subatomic particles of the sample of matter. 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Not easily undone – almost impossible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 Key: New substance almost always formed.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Examples: burning wood, baking a cake, digesting food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Clues that a chemical </a:t>
            </a:r>
            <a:br>
              <a:rPr lang="en-CA" dirty="0" smtClean="0"/>
            </a:br>
            <a:r>
              <a:rPr lang="en-CA" dirty="0" smtClean="0"/>
              <a:t>change has occurred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 new color appears.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Heat or light is given off.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Bubbles of gas are formed.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A solid material (called a precipitate) forms in a liquid.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The change is difficult to reverse.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Change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starting materials are called reactants and the new materials produced are called products.</a:t>
            </a:r>
          </a:p>
          <a:p>
            <a:endParaRPr lang="en-CA" dirty="0" smtClean="0"/>
          </a:p>
          <a:p>
            <a:r>
              <a:rPr lang="en-US" dirty="0" smtClean="0"/>
              <a:t>REACTANTS	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	PRODUCTS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physical &amp; chemical change.gif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Physical Changes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Here are some examples of physical changes: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Melting popsicle</a:t>
            </a:r>
            <a:endParaRPr lang="en-CA" dirty="0"/>
          </a:p>
        </p:txBody>
      </p:sp>
      <p:pic>
        <p:nvPicPr>
          <p:cNvPr id="4" name="il_fi" descr="http://farm1.static.flickr.com/21/30632246_4a7919eff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73262"/>
            <a:ext cx="6929486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Broken Twig</a:t>
            </a:r>
            <a:endParaRPr lang="en-CA" dirty="0"/>
          </a:p>
        </p:txBody>
      </p:sp>
      <p:pic>
        <p:nvPicPr>
          <p:cNvPr id="4" name="il_fi" descr="http://gabriellekaiphotography.com/blog/wp-content/uploads/2009/02/broken-branch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8647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some other examples of chemical changes:</a:t>
            </a:r>
            <a:endParaRPr lang="en-CA" dirty="0"/>
          </a:p>
        </p:txBody>
      </p:sp>
      <p:pic>
        <p:nvPicPr>
          <p:cNvPr id="4" name="Picture 3" descr="Chemical Change Butt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81000"/>
            <a:ext cx="657229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Raw egg becomes cooked egg</a:t>
            </a:r>
            <a:endParaRPr lang="en-CA" dirty="0"/>
          </a:p>
        </p:txBody>
      </p:sp>
      <p:pic>
        <p:nvPicPr>
          <p:cNvPr id="5" name="Content Placeholder 3" descr="raw eg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0100" y="2643182"/>
            <a:ext cx="2643206" cy="2643206"/>
          </a:xfrm>
        </p:spPr>
      </p:pic>
      <p:pic>
        <p:nvPicPr>
          <p:cNvPr id="6" name="Picture 4" descr="cooked egg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37980" y="2609031"/>
            <a:ext cx="2605919" cy="260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WHMIS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721352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Workplace Hazardous Materials Information System 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Why is it important? 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Cake mix becomes cake</a:t>
            </a:r>
            <a:endParaRPr lang="en-CA" dirty="0"/>
          </a:p>
        </p:txBody>
      </p:sp>
      <p:pic>
        <p:nvPicPr>
          <p:cNvPr id="5" name="Content Placeholder 3" descr="cake batter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1538" y="2786058"/>
            <a:ext cx="2786082" cy="2500330"/>
          </a:xfrm>
        </p:spPr>
      </p:pic>
      <p:pic>
        <p:nvPicPr>
          <p:cNvPr id="6" name="Picture 4" descr="angel food cake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2665" y="2786058"/>
            <a:ext cx="331902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Steel becomes rust</a:t>
            </a:r>
            <a:endParaRPr lang="en-CA" dirty="0"/>
          </a:p>
        </p:txBody>
      </p:sp>
      <p:pic>
        <p:nvPicPr>
          <p:cNvPr id="5" name="Content Placeholder 3" descr="new vehicle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2643182"/>
            <a:ext cx="3214710" cy="2714643"/>
          </a:xfrm>
        </p:spPr>
      </p:pic>
      <p:pic>
        <p:nvPicPr>
          <p:cNvPr id="6" name="Picture 4" descr="old, wrecked and rusted  vehicle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3010" y="2643182"/>
            <a:ext cx="360350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01850"/>
          </a:xfrm>
        </p:spPr>
        <p:txBody>
          <a:bodyPr>
            <a:normAutofit/>
          </a:bodyPr>
          <a:lstStyle/>
          <a:p>
            <a:r>
              <a:rPr lang="en-CA" sz="6000" dirty="0" smtClean="0"/>
              <a:t>          Your Turn       </a:t>
            </a:r>
            <a:endParaRPr lang="en-CA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8000" b="1" dirty="0" smtClean="0"/>
              <a:t>Chemical or Physical Changes</a:t>
            </a:r>
            <a:endParaRPr lang="en-CA" sz="8000" b="1" dirty="0"/>
          </a:p>
        </p:txBody>
      </p:sp>
      <p:pic>
        <p:nvPicPr>
          <p:cNvPr id="5" name="Picture 4" descr="http://farm4.static.flickr.com/3118/3144370779_2865cd62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0"/>
            <a:ext cx="2476494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 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Cutting a piece of wood. 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blackanddecker.com.au/ProductImages/PC_Graphics/PHOTOS/BDK/OUTDOOR_PRODUCTS/TOOLS/LARGE/8/CCS818_A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2643182"/>
            <a:ext cx="502445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Chewing of food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north-by-north-east.com/images/articles/elephant_ea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643182"/>
            <a:ext cx="314327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Rusting Nail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learner.org/courses/essential/physicalsci/images/s4.rusty_nai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643182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Ice Melting 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learner.org/courses/essential/physicalsci/images/s4.ice_melt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928934"/>
            <a:ext cx="450059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Burning a Match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atchmojo.com/blogs/images/lighting-matc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643182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Stretching a Rubber Band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solar-center.stanford.edu/magnetism/reconnectio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57496"/>
            <a:ext cx="435771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Breaking a Stick 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cache1.asset-cache.net/xc/80164130.jpg?v=1&amp;c=IWSAsset&amp;k=2&amp;d=77BFBA49EF8789215ABF3343C02EA548567C66D8214760DA3D7EA826A9E9612F0AB88F3DDD04B188E30A760B0D81129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643182"/>
            <a:ext cx="585791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WHMIS Symbols</a:t>
            </a:r>
            <a:endParaRPr lang="en-CA" dirty="0"/>
          </a:p>
        </p:txBody>
      </p:sp>
      <p:pic>
        <p:nvPicPr>
          <p:cNvPr id="4" name="il_fi" descr="https://mrsturgeon.wikispaces.com/file/view/whmis.gif/36663649/whmis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557216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Tarnishing Silver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voguefabricsstore.com/store/images/ProductImages/fabrics/mainroombasics/polishingclot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714620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Ripening Tomatoes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www.humeseeds.com/grntm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7" y="2786057"/>
            <a:ext cx="4143404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Chemical or Physical 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CA" dirty="0" smtClean="0"/>
              <a:t>Water Boiling</a:t>
            </a:r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/>
          </a:p>
        </p:txBody>
      </p:sp>
      <p:pic>
        <p:nvPicPr>
          <p:cNvPr id="4" name="Picture 3" descr="http://jennygardiner.net/blog/wp-content/uploads/2009/09/boilingwater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29289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88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Chemical Tests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1612"/>
            <a:ext cx="8183880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Used to identify unknown substances.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Examples:		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Oxygen gas is indicated if glowing splint bursts into flame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Carbon Dioxide is present if limewater solution  turns milky. (white precipitate)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183880" cy="4187952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Examples: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Hydrogen gas is present if flaming split makes a “pop.”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Water vapor is present if cobalt chloride paper changes from blue to pink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88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Chemical Tests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Assignment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Questions:   Page 175         #  1 – 12</a:t>
            </a:r>
          </a:p>
          <a:p>
            <a:pPr>
              <a:buNone/>
            </a:pPr>
            <a:endParaRPr lang="en-C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CA" dirty="0" smtClean="0">
                <a:cs typeface="Times New Roman" pitchFamily="18" charset="0"/>
              </a:rPr>
              <a:t>Page 179         #  1, 2, 3, 4, 5, 8      </a:t>
            </a: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C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The Atom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stofparticl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533400"/>
            <a:ext cx="8318500" cy="5495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6019800"/>
            <a:ext cx="769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solidFill>
                  <a:schemeClr val="accent1"/>
                </a:solidFill>
              </a:rPr>
              <a:t>taken from:  http//:education.jlab.org/atomtour/listofparticles.html</a:t>
            </a:r>
            <a:endParaRPr lang="en-US" sz="1400">
              <a:solidFill>
                <a:schemeClr val="accent1"/>
              </a:solidFill>
            </a:endParaRPr>
          </a:p>
        </p:txBody>
      </p:sp>
      <p:sp>
        <p:nvSpPr>
          <p:cNvPr id="6" name="TextBox 5">
            <a:hlinkClick r:id="rId3"/>
          </p:cNvPr>
          <p:cNvSpPr txBox="1"/>
          <p:nvPr/>
        </p:nvSpPr>
        <p:spPr>
          <a:xfrm>
            <a:off x="838200" y="1066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Flowchart: Process 10"/>
          <p:cNvSpPr/>
          <p:nvPr/>
        </p:nvSpPr>
        <p:spPr>
          <a:xfrm>
            <a:off x="6400800" y="5029200"/>
            <a:ext cx="1828800" cy="762000"/>
          </a:xfrm>
          <a:prstGeom prst="flowChartProcess">
            <a:avLst/>
          </a:prstGeom>
          <a:solidFill>
            <a:srgbClr val="FFCC99"/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Electrons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Negatively charged ( - 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Almost have no mass (</a:t>
            </a:r>
            <a:r>
              <a:rPr lang="en-US" dirty="0" smtClean="0"/>
              <a:t>1/1836</a:t>
            </a:r>
            <a:r>
              <a:rPr lang="en-US" baseline="30000" dirty="0" smtClean="0"/>
              <a:t>th</a:t>
            </a:r>
            <a:r>
              <a:rPr lang="en-US" dirty="0" smtClean="0"/>
              <a:t> mass of protons &amp; neutrons)</a:t>
            </a:r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Located around the outside of the nucleus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Proton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Same mass as neutrons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r>
              <a:rPr lang="en-US" dirty="0" smtClean="0"/>
              <a:t>Positively charged (+)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r>
              <a:rPr lang="en-US" dirty="0" smtClean="0"/>
              <a:t>Located in center of atom (nucleus)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r>
              <a:rPr lang="en-US" dirty="0" smtClean="0"/>
              <a:t>Number of protons in an atom is equal to the elements atomic number. 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Hazardous Household Product Symbols ( HHPS)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HHPS is used for products at home.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WHMIS is used in the workplace.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MSDS – Materials Safety Data Sheet</a:t>
            </a:r>
          </a:p>
          <a:p>
            <a:pPr>
              <a:buNone/>
            </a:pPr>
            <a:r>
              <a:rPr lang="en-CA" dirty="0" smtClean="0"/>
              <a:t>      - describes the hazards that are associated with the chemical ( protective clothing, how to handle the chemical, how to clean up a spill).</a:t>
            </a:r>
            <a:endParaRPr lang="en-CA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Neutron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Same mass as proton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No charge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Located in nucleus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Number per atom may vary – but is similar to number of protons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Bohr’s Planetary Model of the Atom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Bohr suggested that: </a:t>
            </a:r>
          </a:p>
          <a:p>
            <a:r>
              <a:rPr lang="en-US" sz="2800" dirty="0" smtClean="0"/>
              <a:t>Electrons move around the nucleus in circular paths called </a:t>
            </a:r>
            <a:r>
              <a:rPr lang="en-US" sz="2800" b="1" dirty="0" smtClean="0"/>
              <a:t>orbits</a:t>
            </a:r>
            <a:r>
              <a:rPr lang="en-US" sz="2800" dirty="0" smtClean="0"/>
              <a:t>, like planets around the sun.</a:t>
            </a:r>
          </a:p>
          <a:p>
            <a:r>
              <a:rPr lang="en-US" sz="2800" dirty="0" smtClean="0"/>
              <a:t>Each electron has a definite amount of energy. </a:t>
            </a:r>
          </a:p>
          <a:p>
            <a:r>
              <a:rPr lang="en-US" sz="2800" dirty="0" smtClean="0"/>
              <a:t>The order of filling of electrons in the first three orbits is 2, 8, 8. </a:t>
            </a:r>
          </a:p>
          <a:p>
            <a:r>
              <a:rPr lang="en-US" sz="2800" dirty="0" smtClean="0"/>
              <a:t>Electrons are more stable when they are at the lower energy.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"/>
            <a:ext cx="8534400" cy="685800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charset="0"/>
              </a:rPr>
              <a:t>Bohr - Rutherford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Diagrams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10600" cy="2667000"/>
          </a:xfrm>
        </p:spPr>
        <p:txBody>
          <a:bodyPr>
            <a:normAutofit fontScale="92500"/>
          </a:bodyPr>
          <a:lstStyle/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en-US" dirty="0" smtClean="0">
                <a:latin typeface="Arial" charset="0"/>
              </a:rPr>
              <a:t>Find </a:t>
            </a:r>
            <a:r>
              <a:rPr lang="en-US" dirty="0">
                <a:latin typeface="Arial" charset="0"/>
              </a:rPr>
              <a:t>the # of protons, neutrons, and </a:t>
            </a:r>
            <a:r>
              <a:rPr lang="en-US" dirty="0" smtClean="0">
                <a:latin typeface="Arial" charset="0"/>
              </a:rPr>
              <a:t>electrons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en-US" dirty="0" smtClean="0">
                <a:latin typeface="Arial" charset="0"/>
              </a:rPr>
              <a:t>Draw </a:t>
            </a:r>
            <a:r>
              <a:rPr lang="en-US" dirty="0">
                <a:latin typeface="Arial" charset="0"/>
              </a:rPr>
              <a:t>protons (p</a:t>
            </a:r>
            <a:r>
              <a:rPr lang="en-US" baseline="30000" dirty="0">
                <a:latin typeface="Arial" charset="0"/>
              </a:rPr>
              <a:t>+</a:t>
            </a:r>
            <a:r>
              <a:rPr lang="en-US" dirty="0">
                <a:latin typeface="Arial" charset="0"/>
              </a:rPr>
              <a:t>), (n</a:t>
            </a:r>
            <a:r>
              <a:rPr lang="en-US" baseline="30000" dirty="0">
                <a:latin typeface="Arial" charset="0"/>
                <a:sym typeface="Symbol" pitchFamily="18" charset="2"/>
              </a:rPr>
              <a:t>0</a:t>
            </a:r>
            <a:r>
              <a:rPr lang="en-US" dirty="0">
                <a:latin typeface="Arial" charset="0"/>
              </a:rPr>
              <a:t>) in circle (i.e. “nucleus</a:t>
            </a:r>
            <a:r>
              <a:rPr lang="en-US" dirty="0" smtClean="0">
                <a:latin typeface="Arial" charset="0"/>
              </a:rPr>
              <a:t>”)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en-US" dirty="0" smtClean="0">
                <a:latin typeface="Arial" charset="0"/>
              </a:rPr>
              <a:t>Draw </a:t>
            </a:r>
            <a:r>
              <a:rPr lang="en-US" dirty="0">
                <a:latin typeface="Arial" charset="0"/>
              </a:rPr>
              <a:t>electrons around in </a:t>
            </a:r>
            <a:r>
              <a:rPr lang="en-US" dirty="0" smtClean="0">
                <a:latin typeface="Arial" charset="0"/>
              </a:rPr>
              <a:t>shells - 2,8,8 are the numbers of electrons allowed in the rings for the first 20 elements</a:t>
            </a:r>
            <a:endParaRPr lang="en-US" dirty="0">
              <a:latin typeface="Arial" charset="0"/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828800" y="42672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dirty="0">
                <a:solidFill>
                  <a:schemeClr val="accent1"/>
                </a:solidFill>
                <a:latin typeface="Arial" charset="0"/>
              </a:rPr>
              <a:t>2 p</a:t>
            </a:r>
            <a:r>
              <a:rPr lang="en-US" sz="3200" baseline="30000" dirty="0">
                <a:solidFill>
                  <a:schemeClr val="accent1"/>
                </a:solidFill>
                <a:latin typeface="Arial" charset="0"/>
              </a:rPr>
              <a:t>+</a:t>
            </a:r>
          </a:p>
          <a:p>
            <a:pPr eaLnBrk="0" hangingPunct="0"/>
            <a:r>
              <a:rPr lang="en-US" sz="3200" dirty="0">
                <a:solidFill>
                  <a:schemeClr val="accent1"/>
                </a:solidFill>
                <a:latin typeface="Arial" charset="0"/>
              </a:rPr>
              <a:t>2 n</a:t>
            </a:r>
            <a:r>
              <a:rPr lang="en-US" sz="3200" baseline="30000" dirty="0">
                <a:solidFill>
                  <a:schemeClr val="accent1"/>
                </a:solidFill>
                <a:latin typeface="Arial" charset="0"/>
                <a:sym typeface="Symbol" pitchFamily="18" charset="2"/>
              </a:rPr>
              <a:t>0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219200" y="3857628"/>
            <a:ext cx="2209800" cy="2162172"/>
            <a:chOff x="3648" y="2352"/>
            <a:chExt cx="1440" cy="1392"/>
          </a:xfrm>
          <a:noFill/>
        </p:grpSpPr>
        <p:sp>
          <p:nvSpPr>
            <p:cNvPr id="26641" name="Oval 17"/>
            <p:cNvSpPr>
              <a:spLocks noChangeArrowheads="1"/>
            </p:cNvSpPr>
            <p:nvPr/>
          </p:nvSpPr>
          <p:spPr bwMode="auto">
            <a:xfrm>
              <a:off x="3648" y="2352"/>
              <a:ext cx="1440" cy="134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6642" name="Oval 18"/>
            <p:cNvSpPr>
              <a:spLocks noChangeArrowheads="1"/>
            </p:cNvSpPr>
            <p:nvPr/>
          </p:nvSpPr>
          <p:spPr bwMode="auto">
            <a:xfrm>
              <a:off x="4320" y="3600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1981200" y="3286125"/>
            <a:ext cx="838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 smtClean="0">
                <a:latin typeface="Arial" charset="0"/>
              </a:rPr>
              <a:t>He</a:t>
            </a:r>
            <a:endParaRPr lang="en-US" sz="3200" dirty="0">
              <a:latin typeface="Arial" charset="0"/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6715140" y="4357694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>
                <a:solidFill>
                  <a:schemeClr val="accent1"/>
                </a:solidFill>
                <a:latin typeface="Arial" charset="0"/>
              </a:rPr>
              <a:t>3 p</a:t>
            </a:r>
            <a:r>
              <a:rPr lang="en-US" sz="3200" baseline="30000">
                <a:solidFill>
                  <a:schemeClr val="accent1"/>
                </a:solidFill>
                <a:latin typeface="Arial" charset="0"/>
              </a:rPr>
              <a:t>+</a:t>
            </a:r>
          </a:p>
          <a:p>
            <a:pPr eaLnBrk="0" hangingPunct="0"/>
            <a:r>
              <a:rPr lang="en-US" sz="3200">
                <a:solidFill>
                  <a:schemeClr val="accent1"/>
                </a:solidFill>
                <a:latin typeface="Arial" charset="0"/>
              </a:rPr>
              <a:t>4 n</a:t>
            </a:r>
            <a:r>
              <a:rPr lang="en-US" sz="3200" baseline="30000">
                <a:solidFill>
                  <a:schemeClr val="accent1"/>
                </a:solidFill>
                <a:latin typeface="Arial" charset="0"/>
                <a:sym typeface="Symbol" pitchFamily="18" charset="2"/>
              </a:rPr>
              <a:t>0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6705600" y="2819400"/>
            <a:ext cx="838200" cy="5794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dirty="0" smtClean="0">
                <a:latin typeface="Arial" charset="0"/>
              </a:rPr>
              <a:t>Li</a:t>
            </a:r>
            <a:endParaRPr lang="en-US" sz="3200" dirty="0">
              <a:latin typeface="Arial" charset="0"/>
            </a:endParaRPr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>
            <a:off x="22098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019800" y="3733800"/>
            <a:ext cx="2209800" cy="2286000"/>
            <a:chOff x="3792" y="2448"/>
            <a:chExt cx="1440" cy="1440"/>
          </a:xfrm>
        </p:grpSpPr>
        <p:sp>
          <p:nvSpPr>
            <p:cNvPr id="26649" name="Oval 25"/>
            <p:cNvSpPr>
              <a:spLocks noChangeArrowheads="1"/>
            </p:cNvSpPr>
            <p:nvPr/>
          </p:nvSpPr>
          <p:spPr bwMode="auto">
            <a:xfrm>
              <a:off x="3792" y="2496"/>
              <a:ext cx="1440" cy="13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6650" name="Oval 26"/>
            <p:cNvSpPr>
              <a:spLocks noChangeArrowheads="1"/>
            </p:cNvSpPr>
            <p:nvPr/>
          </p:nvSpPr>
          <p:spPr bwMode="auto">
            <a:xfrm>
              <a:off x="4464" y="374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6651" name="Oval 27"/>
            <p:cNvSpPr>
              <a:spLocks noChangeArrowheads="1"/>
            </p:cNvSpPr>
            <p:nvPr/>
          </p:nvSpPr>
          <p:spPr bwMode="auto">
            <a:xfrm>
              <a:off x="4464" y="244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562600" y="3429000"/>
            <a:ext cx="3200400" cy="2895600"/>
            <a:chOff x="3552" y="2256"/>
            <a:chExt cx="1968" cy="1824"/>
          </a:xfrm>
          <a:noFill/>
        </p:grpSpPr>
        <p:sp>
          <p:nvSpPr>
            <p:cNvPr id="26653" name="Oval 29"/>
            <p:cNvSpPr>
              <a:spLocks noChangeArrowheads="1"/>
            </p:cNvSpPr>
            <p:nvPr/>
          </p:nvSpPr>
          <p:spPr bwMode="auto">
            <a:xfrm>
              <a:off x="5376" y="2976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6654" name="Oval 30"/>
            <p:cNvSpPr>
              <a:spLocks noChangeArrowheads="1"/>
            </p:cNvSpPr>
            <p:nvPr/>
          </p:nvSpPr>
          <p:spPr bwMode="auto">
            <a:xfrm>
              <a:off x="3552" y="2256"/>
              <a:ext cx="1920" cy="182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0" y="62484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5275" indent="-295275"/>
            <a:endParaRPr lang="en-US" sz="3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39" grpId="0" autoUpdateAnimBg="0"/>
      <p:bldP spid="26643" grpId="0" autoUpdateAnimBg="0"/>
      <p:bldP spid="26645" grpId="0" autoUpdateAnimBg="0"/>
      <p:bldP spid="26646" grpId="0" animBg="1" autoUpdateAnimBg="0"/>
      <p:bldP spid="26647" grpId="0" animBg="1"/>
      <p:bldP spid="26663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Lewis Dot Diagrams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Used to easily show the outer level electrons (valence  electrons ) of atoms.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Step 1:  Determine the valence electrons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Group 1  -   1                            15  -  5</a:t>
            </a:r>
          </a:p>
          <a:p>
            <a:pPr>
              <a:buNone/>
            </a:pPr>
            <a:r>
              <a:rPr lang="en-CA" dirty="0" smtClean="0"/>
              <a:t>              2  -   2                            16  - 6 </a:t>
            </a:r>
          </a:p>
          <a:p>
            <a:pPr>
              <a:buNone/>
            </a:pPr>
            <a:r>
              <a:rPr lang="en-CA" dirty="0" smtClean="0"/>
              <a:t>             13  -  3                             17  - 7 </a:t>
            </a:r>
          </a:p>
          <a:p>
            <a:pPr>
              <a:buNone/>
            </a:pPr>
            <a:r>
              <a:rPr lang="en-CA" dirty="0" smtClean="0"/>
              <a:t>             14  -  4                            18 – 8 </a:t>
            </a:r>
            <a:endParaRPr lang="en-CA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Step 2:  Write the element symbol and a dot for each valence electron.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*** each side can hold 2 valence electrons. </a:t>
            </a:r>
          </a:p>
          <a:p>
            <a:pPr>
              <a:buNone/>
            </a:pPr>
            <a:r>
              <a:rPr lang="en-CA" dirty="0" smtClean="0"/>
              <a:t>          They go in one at a time before pairing up.</a:t>
            </a:r>
            <a:endParaRPr lang="en-CA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Example:      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   </a:t>
            </a: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Nitrogen    - group 15   -  5 valence electrons</a:t>
            </a:r>
            <a:endParaRPr lang="en-C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The Periodic Table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iodic Tab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273142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Elements are arranged to help us to explain and predict physical and chemical properties. </a:t>
            </a:r>
            <a:endParaRPr lang="en-CA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 – elements in the same row; rows are numbered from top to bottom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Family – elements in the same column; these elements have similar properties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Classification of Matter</a:t>
            </a:r>
            <a:endParaRPr lang="en-C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609600"/>
            <a:ext cx="8183562" cy="5794375"/>
          </a:xfrm>
        </p:spPr>
        <p:txBody>
          <a:bodyPr>
            <a:normAutofit fontScale="85000" lnSpcReduction="20000"/>
          </a:bodyPr>
          <a:lstStyle/>
          <a:p>
            <a:pPr marL="596646" indent="-514350">
              <a:buNone/>
            </a:pPr>
            <a:r>
              <a:rPr lang="en-CA" sz="3200" dirty="0" smtClean="0">
                <a:latin typeface="Arial Rounded MT Bold" pitchFamily="34" charset="0"/>
              </a:rPr>
              <a:t>Elemental Families:</a:t>
            </a:r>
          </a:p>
          <a:p>
            <a:pPr marL="596646" indent="-514350">
              <a:buNone/>
            </a:pPr>
            <a:r>
              <a:rPr lang="en-CA" dirty="0" smtClean="0">
                <a:latin typeface="Arial Rounded MT Bold" pitchFamily="34" charset="0"/>
              </a:rPr>
              <a:t>  - tend to have similar chemical and physical properties</a:t>
            </a:r>
            <a:endParaRPr lang="en-CA" sz="3200" dirty="0" smtClean="0">
              <a:latin typeface="Arial Rounded MT Bold" pitchFamily="34" charset="0"/>
            </a:endParaRPr>
          </a:p>
          <a:p>
            <a:pPr marL="596646" indent="-514350">
              <a:buNone/>
            </a:pPr>
            <a:endParaRPr lang="en-CA" sz="3200" dirty="0" smtClean="0"/>
          </a:p>
          <a:p>
            <a:pPr marL="596646" indent="-514350">
              <a:buFont typeface="+mj-lt"/>
              <a:buAutoNum type="arabicPeriod"/>
            </a:pPr>
            <a:r>
              <a:rPr lang="en-CA" sz="3200" u="sng" dirty="0" smtClean="0"/>
              <a:t>Alkali Metals </a:t>
            </a:r>
            <a:r>
              <a:rPr lang="en-CA" sz="3200" dirty="0" smtClean="0"/>
              <a:t>– shiny, silvery metals, compounds soluble in water</a:t>
            </a:r>
          </a:p>
          <a:p>
            <a:pPr marL="596646" indent="-514350">
              <a:buFont typeface="+mj-lt"/>
              <a:buAutoNum type="arabicPeriod"/>
            </a:pPr>
            <a:endParaRPr lang="en-CA" sz="3200" dirty="0" smtClean="0"/>
          </a:p>
          <a:p>
            <a:pPr marL="596646" indent="-514350">
              <a:buFont typeface="+mj-lt"/>
              <a:buAutoNum type="arabicPeriod"/>
            </a:pPr>
            <a:r>
              <a:rPr lang="en-CA" sz="3200" u="sng" dirty="0" smtClean="0"/>
              <a:t>Alkaline Earth Metals </a:t>
            </a:r>
            <a:r>
              <a:rPr lang="en-CA" sz="3200" dirty="0" smtClean="0"/>
              <a:t>– shiny, silvery metal, compounds insoluble in water</a:t>
            </a:r>
          </a:p>
          <a:p>
            <a:pPr marL="596646" indent="-514350">
              <a:buFont typeface="+mj-lt"/>
              <a:buAutoNum type="arabicPeriod"/>
            </a:pPr>
            <a:endParaRPr lang="en-CA" sz="3200" u="sng" dirty="0" smtClean="0"/>
          </a:p>
          <a:p>
            <a:pPr marL="596646" indent="-514350">
              <a:buFont typeface="+mj-lt"/>
              <a:buAutoNum type="arabicPeriod"/>
            </a:pPr>
            <a:r>
              <a:rPr lang="en-CA" sz="3200" u="sng" dirty="0" smtClean="0"/>
              <a:t>Transition Metals </a:t>
            </a:r>
            <a:r>
              <a:rPr lang="en-CA" sz="3200" dirty="0" smtClean="0"/>
              <a:t>– center columns</a:t>
            </a:r>
          </a:p>
          <a:p>
            <a:pPr marL="596646" indent="-514350">
              <a:buFont typeface="+mj-lt"/>
              <a:buAutoNum type="arabicPeriod"/>
            </a:pPr>
            <a:endParaRPr lang="en-CA" sz="3200" dirty="0" smtClean="0"/>
          </a:p>
          <a:p>
            <a:pPr marL="596646" indent="-514350">
              <a:buFont typeface="+mj-lt"/>
              <a:buAutoNum type="arabicPeriod"/>
            </a:pPr>
            <a:r>
              <a:rPr lang="en-CA" sz="3200" u="sng" dirty="0" smtClean="0"/>
              <a:t>Halogens</a:t>
            </a:r>
            <a:r>
              <a:rPr lang="en-CA" sz="3200" dirty="0" smtClean="0"/>
              <a:t> – non-metals, react readily with alkali metals</a:t>
            </a:r>
          </a:p>
          <a:p>
            <a:pPr marL="596646" indent="-514350">
              <a:buFont typeface="+mj-lt"/>
              <a:buAutoNum type="arabicPeriod"/>
            </a:pPr>
            <a:endParaRPr lang="en-CA" sz="3200" dirty="0" smtClean="0"/>
          </a:p>
          <a:p>
            <a:pPr marL="596646" indent="-514350">
              <a:buFont typeface="+mj-lt"/>
              <a:buAutoNum type="arabicPeriod"/>
            </a:pPr>
            <a:r>
              <a:rPr lang="en-CA" sz="3200" u="sng" dirty="0" smtClean="0"/>
              <a:t>Noble Gases </a:t>
            </a:r>
            <a:r>
              <a:rPr lang="en-CA" sz="3200" dirty="0" smtClean="0"/>
              <a:t>- nonreactive</a:t>
            </a:r>
          </a:p>
          <a:p>
            <a:pPr marL="596646" indent="-514350">
              <a:buFont typeface="+mj-lt"/>
              <a:buAutoNum type="arabicPeriod"/>
            </a:pPr>
            <a:endParaRPr lang="en-CA" sz="3500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Elemental Families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Tend to have similar physical and chemical properties.</a:t>
            </a:r>
          </a:p>
          <a:p>
            <a:r>
              <a:rPr lang="en-CA" dirty="0" smtClean="0"/>
              <a:t>Found in same vertical column.  </a:t>
            </a:r>
          </a:p>
          <a:p>
            <a:pPr>
              <a:buNone/>
            </a:pPr>
            <a:endParaRPr lang="en-CA" dirty="0" smtClean="0"/>
          </a:p>
          <a:p>
            <a:pPr marL="596646" indent="-514350">
              <a:buFont typeface="+mj-lt"/>
              <a:buAutoNum type="arabicPeriod"/>
            </a:pPr>
            <a:r>
              <a:rPr lang="en-CA" u="sng" dirty="0" smtClean="0"/>
              <a:t>Alkali Metals </a:t>
            </a:r>
            <a:r>
              <a:rPr lang="en-CA" dirty="0" smtClean="0"/>
              <a:t>– shiny, silvery metals, compounds soluble in water</a:t>
            </a:r>
          </a:p>
          <a:p>
            <a:pPr marL="596646" indent="-514350">
              <a:buFont typeface="+mj-lt"/>
              <a:buAutoNum type="arabicPeriod"/>
            </a:pPr>
            <a:endParaRPr lang="en-CA" dirty="0" smtClean="0"/>
          </a:p>
          <a:p>
            <a:pPr marL="596646" indent="-514350">
              <a:buFont typeface="+mj-lt"/>
              <a:buAutoNum type="arabicPeriod"/>
            </a:pPr>
            <a:r>
              <a:rPr lang="en-CA" u="sng" dirty="0" smtClean="0"/>
              <a:t>Alkaline Earth Metals </a:t>
            </a:r>
            <a:r>
              <a:rPr lang="en-CA" dirty="0" smtClean="0"/>
              <a:t>– shiny, silvery metal, compounds insoluble in water</a:t>
            </a:r>
          </a:p>
          <a:p>
            <a:pPr marL="596646" indent="-514350">
              <a:buFont typeface="+mj-lt"/>
              <a:buAutoNum type="arabicPeriod"/>
            </a:pPr>
            <a:endParaRPr lang="en-CA" u="sng" dirty="0" smtClean="0"/>
          </a:p>
          <a:p>
            <a:pPr marL="596646" indent="-514350">
              <a:buFont typeface="+mj-lt"/>
              <a:buAutoNum type="arabicPeriod"/>
            </a:pPr>
            <a:r>
              <a:rPr lang="en-CA" u="sng" dirty="0" smtClean="0"/>
              <a:t>Transition Metals </a:t>
            </a:r>
            <a:r>
              <a:rPr lang="en-CA" dirty="0" smtClean="0"/>
              <a:t>– center columns</a:t>
            </a:r>
          </a:p>
          <a:p>
            <a:pPr marL="596646" indent="-514350">
              <a:buFont typeface="+mj-lt"/>
              <a:buAutoNum type="arabicPeriod"/>
            </a:pPr>
            <a:endParaRPr lang="en-CA" dirty="0" smtClean="0"/>
          </a:p>
          <a:p>
            <a:pPr marL="596646" indent="-514350">
              <a:buFont typeface="+mj-lt"/>
              <a:buAutoNum type="arabicPeriod"/>
            </a:pPr>
            <a:r>
              <a:rPr lang="en-CA" u="sng" dirty="0" smtClean="0"/>
              <a:t>Halogens</a:t>
            </a:r>
            <a:r>
              <a:rPr lang="en-CA" dirty="0" smtClean="0"/>
              <a:t> – </a:t>
            </a:r>
            <a:r>
              <a:rPr lang="en-CA" dirty="0" err="1" smtClean="0"/>
              <a:t>nonmetals</a:t>
            </a:r>
            <a:r>
              <a:rPr lang="en-CA" dirty="0" smtClean="0"/>
              <a:t>, react readily with alkali metals</a:t>
            </a:r>
          </a:p>
          <a:p>
            <a:pPr marL="596646" indent="-514350">
              <a:buFont typeface="+mj-lt"/>
              <a:buAutoNum type="arabicPeriod"/>
            </a:pPr>
            <a:endParaRPr lang="en-CA" dirty="0" smtClean="0"/>
          </a:p>
          <a:p>
            <a:pPr marL="596646" indent="-514350">
              <a:buFont typeface="+mj-lt"/>
              <a:buAutoNum type="arabicPeriod"/>
            </a:pPr>
            <a:r>
              <a:rPr lang="en-CA" u="sng" dirty="0" smtClean="0"/>
              <a:t>Noble Gases </a:t>
            </a:r>
            <a:r>
              <a:rPr lang="en-CA" dirty="0" smtClean="0"/>
              <a:t>- nonreactive</a:t>
            </a:r>
            <a:endParaRPr lang="en-CA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Alkali Metals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elements that occupy the far left column of the periodic table are called Alkali Metals. </a:t>
            </a:r>
          </a:p>
          <a:p>
            <a:endParaRPr lang="en-US" dirty="0" smtClean="0"/>
          </a:p>
          <a:p>
            <a:r>
              <a:rPr lang="en-US" dirty="0" smtClean="0"/>
              <a:t>Called Group 1 elements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These elements are extremely reactive.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Alkali Earth Metals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Found in group 2.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Form compounds that are often insoluble in water. </a:t>
            </a:r>
            <a:endParaRPr lang="en-CA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Halogens 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Halogens occupy the 17</a:t>
            </a:r>
            <a:r>
              <a:rPr lang="en-US" baseline="30000" dirty="0" smtClean="0"/>
              <a:t>th</a:t>
            </a:r>
            <a:r>
              <a:rPr lang="en-US" dirty="0" smtClean="0"/>
              <a:t> column of the periodic table. ( F, </a:t>
            </a:r>
            <a:r>
              <a:rPr lang="en-US" dirty="0" err="1" smtClean="0"/>
              <a:t>Cl</a:t>
            </a:r>
            <a:r>
              <a:rPr lang="en-US" dirty="0" smtClean="0"/>
              <a:t>, Br, I, At)</a:t>
            </a:r>
          </a:p>
          <a:p>
            <a:r>
              <a:rPr lang="en-US" dirty="0" smtClean="0"/>
              <a:t>These elements are the most reactive non-metals. </a:t>
            </a:r>
          </a:p>
          <a:p>
            <a:r>
              <a:rPr lang="en-US" dirty="0" smtClean="0"/>
              <a:t>All halogens are poisonous elements that react readily with sodium and other alkali metals. 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Metalloids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Metalloids are elements that possess both metallic and nonmetallic properties. </a:t>
            </a:r>
          </a:p>
          <a:p>
            <a:r>
              <a:rPr lang="en-US" smtClean="0"/>
              <a:t>They are found in different groups on the far right side of the periodic table. </a:t>
            </a:r>
          </a:p>
          <a:p>
            <a:r>
              <a:rPr lang="en-US" smtClean="0"/>
              <a:t>Examples: Silicon, boron, germanium, arsenic, selenium, antimony, tellurium, polonium, and astatine are all metalloids.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Noble Gases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Noble Gases are the elements that occupy the far right column of the periodic table. </a:t>
            </a:r>
          </a:p>
          <a:p>
            <a:pPr>
              <a:buFontTx/>
              <a:buNone/>
            </a:pPr>
            <a:r>
              <a:rPr lang="en-US" dirty="0" smtClean="0"/>
              <a:t>   ( He, Ne, </a:t>
            </a:r>
            <a:r>
              <a:rPr lang="en-US" dirty="0" err="1" smtClean="0"/>
              <a:t>Ar</a:t>
            </a:r>
            <a:r>
              <a:rPr lang="en-US" dirty="0" smtClean="0"/>
              <a:t>, Kr, </a:t>
            </a:r>
            <a:r>
              <a:rPr lang="en-US" dirty="0" err="1" smtClean="0"/>
              <a:t>Xe</a:t>
            </a:r>
            <a:r>
              <a:rPr lang="en-US" dirty="0" smtClean="0"/>
              <a:t>, </a:t>
            </a:r>
            <a:r>
              <a:rPr lang="en-US" dirty="0" err="1" smtClean="0"/>
              <a:t>Rn</a:t>
            </a:r>
            <a:r>
              <a:rPr lang="en-US" dirty="0" smtClean="0"/>
              <a:t> )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Also Called inert gases because Noble gases generally do not form compounds.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All gases at room temperature.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Properties of Metals and</a:t>
            </a:r>
            <a:br>
              <a:rPr lang="en-CA" dirty="0" smtClean="0"/>
            </a:br>
            <a:r>
              <a:rPr lang="en-CA" dirty="0" smtClean="0"/>
              <a:t> Non Metals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CA" dirty="0" smtClean="0"/>
              <a:t>Metals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Shiny</a:t>
            </a:r>
          </a:p>
          <a:p>
            <a:r>
              <a:rPr lang="en-CA" dirty="0" smtClean="0"/>
              <a:t>Malleable </a:t>
            </a:r>
          </a:p>
          <a:p>
            <a:r>
              <a:rPr lang="en-CA" dirty="0" smtClean="0"/>
              <a:t>Conductors </a:t>
            </a:r>
          </a:p>
          <a:p>
            <a:r>
              <a:rPr lang="en-CA" dirty="0" smtClean="0"/>
              <a:t>Most of them react with acid</a:t>
            </a:r>
          </a:p>
          <a:p>
            <a:r>
              <a:rPr lang="en-CA" dirty="0" smtClean="0"/>
              <a:t>Mostly solids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CA" dirty="0" smtClean="0"/>
              <a:t>Non Metals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 smtClean="0"/>
              <a:t>Dull</a:t>
            </a:r>
          </a:p>
          <a:p>
            <a:r>
              <a:rPr lang="en-CA" dirty="0" smtClean="0"/>
              <a:t>Brittle</a:t>
            </a:r>
          </a:p>
          <a:p>
            <a:r>
              <a:rPr lang="en-CA" dirty="0" smtClean="0"/>
              <a:t>Mostly insulators</a:t>
            </a:r>
          </a:p>
          <a:p>
            <a:r>
              <a:rPr lang="en-CA" dirty="0" smtClean="0"/>
              <a:t>Do not react with acid</a:t>
            </a:r>
          </a:p>
          <a:p>
            <a:r>
              <a:rPr lang="en-CA" dirty="0" smtClean="0"/>
              <a:t>Solids, liquids and gases at room temperature. </a:t>
            </a:r>
            <a:endParaRPr lang="en-CA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Periodic Table 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80110" lvl="1" indent="-514350">
              <a:buFont typeface="+mj-lt"/>
              <a:buAutoNum type="arabicPeriod"/>
            </a:pPr>
            <a:r>
              <a:rPr lang="en-US" sz="2600" dirty="0" smtClean="0"/>
              <a:t>Name </a:t>
            </a:r>
            <a:r>
              <a:rPr lang="en-CA" sz="2600" dirty="0" smtClean="0"/>
              <a:t>elements: </a:t>
            </a:r>
          </a:p>
          <a:p>
            <a:pPr marL="1355598" lvl="3" indent="-514350"/>
            <a:r>
              <a:rPr lang="en-CA" sz="2600" dirty="0" smtClean="0"/>
              <a:t>1-30, 35, 47, 50, 53, 56, 79, 80, 82   </a:t>
            </a:r>
          </a:p>
          <a:p>
            <a:pPr marL="880110" lvl="1" indent="-514350">
              <a:buFont typeface="+mj-lt"/>
              <a:buAutoNum type="arabicPeriod"/>
            </a:pPr>
            <a:endParaRPr lang="en-CA" sz="2600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CA" sz="2600" dirty="0" smtClean="0"/>
              <a:t>Label the following families: </a:t>
            </a:r>
          </a:p>
          <a:p>
            <a:pPr marL="1355598" lvl="3" indent="-514350"/>
            <a:r>
              <a:rPr lang="en-CA" sz="2600" dirty="0" smtClean="0"/>
              <a:t>Noble Gases</a:t>
            </a:r>
          </a:p>
          <a:p>
            <a:pPr marL="1355598" lvl="3" indent="-514350"/>
            <a:r>
              <a:rPr lang="en-CA" sz="2600" dirty="0" smtClean="0"/>
              <a:t>Halogens</a:t>
            </a:r>
          </a:p>
          <a:p>
            <a:pPr marL="1355598" lvl="3" indent="-514350"/>
            <a:r>
              <a:rPr lang="en-CA" sz="2600" dirty="0" smtClean="0"/>
              <a:t>Alkali Metals</a:t>
            </a:r>
          </a:p>
          <a:p>
            <a:pPr marL="1355598" lvl="3" indent="-514350"/>
            <a:r>
              <a:rPr lang="en-CA" sz="2600" dirty="0" smtClean="0"/>
              <a:t>Alkaline Earth Metals</a:t>
            </a:r>
          </a:p>
          <a:p>
            <a:pPr marL="1355598" lvl="3" indent="-514350"/>
            <a:r>
              <a:rPr lang="en-CA" sz="2600" dirty="0" smtClean="0"/>
              <a:t>Transition Metals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mtClean="0"/>
              <a:t>Questions      Page  187     # 1 (a-d), 2, 3, 4, 5</a:t>
            </a:r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Pure Substances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CA" dirty="0" smtClean="0"/>
              <a:t>How do we know that a sample of matter is a pure substance?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A </a:t>
            </a:r>
            <a:r>
              <a:rPr lang="en-CA" b="1" dirty="0" smtClean="0"/>
              <a:t>pure substance </a:t>
            </a:r>
            <a:r>
              <a:rPr lang="en-CA" dirty="0" smtClean="0"/>
              <a:t>is made up of all the same particles. </a:t>
            </a:r>
          </a:p>
          <a:p>
            <a:r>
              <a:rPr lang="en-CA" dirty="0" smtClean="0"/>
              <a:t>A pure substance also has constant properties. Example: pure water, aluminum foil. </a:t>
            </a:r>
          </a:p>
          <a:p>
            <a:r>
              <a:rPr lang="en-CA" dirty="0" smtClean="0"/>
              <a:t>Pure substances can be either elements or compounds.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Ionic Compounds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Metals and non-metals combine to form ionic compounds by transferring electrons. </a:t>
            </a:r>
          </a:p>
          <a:p>
            <a:r>
              <a:rPr lang="en-CA" dirty="0" smtClean="0"/>
              <a:t>Metal atoms lose electrons to form positive ions. </a:t>
            </a:r>
          </a:p>
          <a:p>
            <a:r>
              <a:rPr lang="en-CA" dirty="0" smtClean="0"/>
              <a:t>Non-metal atoms gain electrons to form </a:t>
            </a:r>
            <a:r>
              <a:rPr lang="en-CA" smtClean="0"/>
              <a:t>negative ions. </a:t>
            </a:r>
            <a:endParaRPr lang="en-CA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Molecular Compounds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Molecular Compounds contain </a:t>
            </a:r>
            <a:r>
              <a:rPr lang="en-US" b="1" dirty="0" smtClean="0"/>
              <a:t>neutral groups of atoms</a:t>
            </a:r>
            <a:r>
              <a:rPr lang="en-US" dirty="0" smtClean="0"/>
              <a:t> called molecules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Covalent bonds are created when </a:t>
            </a:r>
            <a:r>
              <a:rPr lang="en-US" b="1" dirty="0" smtClean="0"/>
              <a:t>nonmetal atoms</a:t>
            </a:r>
            <a:r>
              <a:rPr lang="en-US" dirty="0" smtClean="0"/>
              <a:t> and their outside valence rings share electrons that hold atoms together.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Diatomic molecules are made from </a:t>
            </a:r>
            <a:r>
              <a:rPr lang="en-US" b="1" dirty="0" smtClean="0"/>
              <a:t>two similar atoms</a:t>
            </a:r>
            <a:r>
              <a:rPr lang="en-US" dirty="0" smtClean="0"/>
              <a:t> creating a covalent bond.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 Symbol</a:t>
            </a:r>
            <a:r>
              <a:rPr lang="en-US" dirty="0" smtClean="0"/>
              <a:t>	</a:t>
            </a:r>
            <a:r>
              <a:rPr lang="en-US" dirty="0" smtClean="0"/>
              <a:t>   Formula     </a:t>
            </a:r>
            <a:r>
              <a:rPr lang="en-US" dirty="0" smtClean="0"/>
              <a:t>	State</a:t>
            </a:r>
            <a:endParaRPr lang="en-CA" dirty="0" smtClean="0"/>
          </a:p>
          <a:p>
            <a:pPr lvl="0"/>
            <a:r>
              <a:rPr lang="en-US" dirty="0" smtClean="0"/>
              <a:t>Hydrogen	H		H2		gas</a:t>
            </a:r>
            <a:endParaRPr lang="en-CA" dirty="0" smtClean="0"/>
          </a:p>
          <a:p>
            <a:pPr lvl="0"/>
            <a:r>
              <a:rPr lang="en-US" dirty="0" smtClean="0"/>
              <a:t>Oxygen	</a:t>
            </a:r>
            <a:r>
              <a:rPr lang="en-US" dirty="0" smtClean="0"/>
              <a:t>           O</a:t>
            </a:r>
            <a:r>
              <a:rPr lang="en-US" dirty="0" smtClean="0"/>
              <a:t>		O2		gas</a:t>
            </a:r>
            <a:endParaRPr lang="en-CA" dirty="0" smtClean="0"/>
          </a:p>
          <a:p>
            <a:pPr lvl="0"/>
            <a:r>
              <a:rPr lang="en-US" dirty="0" smtClean="0"/>
              <a:t>Nitrogen	N		N2		gas</a:t>
            </a:r>
            <a:endParaRPr lang="en-CA" dirty="0" smtClean="0"/>
          </a:p>
          <a:p>
            <a:pPr lvl="0"/>
            <a:r>
              <a:rPr lang="en-US" dirty="0" smtClean="0"/>
              <a:t>Fluorine </a:t>
            </a:r>
            <a:r>
              <a:rPr lang="en-US" dirty="0" smtClean="0"/>
              <a:t>	F		F2		gas</a:t>
            </a:r>
            <a:endParaRPr lang="en-CA" dirty="0" smtClean="0"/>
          </a:p>
          <a:p>
            <a:pPr lvl="0"/>
            <a:r>
              <a:rPr lang="en-US" dirty="0" smtClean="0"/>
              <a:t>Chlorine	</a:t>
            </a:r>
            <a:r>
              <a:rPr lang="en-US" dirty="0" err="1" smtClean="0"/>
              <a:t>Cl</a:t>
            </a:r>
            <a:r>
              <a:rPr lang="en-US" dirty="0" smtClean="0"/>
              <a:t>		Cl2		gas</a:t>
            </a:r>
            <a:endParaRPr lang="en-CA" dirty="0" smtClean="0"/>
          </a:p>
          <a:p>
            <a:pPr lvl="0"/>
            <a:r>
              <a:rPr lang="en-US" dirty="0" smtClean="0"/>
              <a:t>Bromine	Br		Br2		liquid</a:t>
            </a:r>
            <a:endParaRPr lang="en-CA" dirty="0" smtClean="0"/>
          </a:p>
          <a:p>
            <a:pPr lvl="0"/>
            <a:r>
              <a:rPr lang="en-US" dirty="0" smtClean="0"/>
              <a:t>Iodine	</a:t>
            </a:r>
            <a:r>
              <a:rPr lang="en-US" dirty="0" smtClean="0"/>
              <a:t>           I</a:t>
            </a:r>
            <a:r>
              <a:rPr lang="en-US" dirty="0" smtClean="0"/>
              <a:t>		I2		solid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Atoms of different elements can also form </a:t>
            </a:r>
            <a:r>
              <a:rPr lang="en-US" smtClean="0"/>
              <a:t>covalent </a:t>
            </a:r>
            <a:r>
              <a:rPr lang="en-US" smtClean="0"/>
              <a:t>bonds</a:t>
            </a:r>
            <a:r>
              <a:rPr lang="en-US" smtClean="0"/>
              <a:t>.</a:t>
            </a:r>
            <a:endParaRPr lang="en-US" dirty="0" smtClean="0"/>
          </a:p>
          <a:p>
            <a:endParaRPr lang="en-CA" dirty="0" smtClean="0"/>
          </a:p>
          <a:p>
            <a:r>
              <a:rPr lang="en-US" dirty="0" smtClean="0"/>
              <a:t>Combining capacity of a nonmetal is a measure of the number of covalent bonds that it will need to form a stable molecule.  This number replaces the ionic charge for writing formulas.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Elements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Elements are pure substances that cannot be broken down into simpler substances.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Elements contain only one kind of atom. 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Example: Oxygen, hydrogen, iron, etc. </a:t>
            </a:r>
          </a:p>
          <a:p>
            <a:pPr>
              <a:buNone/>
            </a:pPr>
            <a:r>
              <a:rPr lang="en-CA" dirty="0" smtClean="0"/>
              <a:t>     ( anything on the periodic table )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do you notice?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about: </a:t>
            </a:r>
          </a:p>
          <a:p>
            <a:endParaRPr lang="en-CA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4" name="il_fi" descr="http://images.soccerscene.co.uk/images/England-Home-Rep-SSShirt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643050"/>
            <a:ext cx="343851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949</TotalTime>
  <Words>1805</Words>
  <Application>Microsoft Office PowerPoint</Application>
  <PresentationFormat>On-screen Show (4:3)</PresentationFormat>
  <Paragraphs>371</Paragraphs>
  <Slides>74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Module</vt:lpstr>
      <vt:lpstr>Chemistry :  Chemical Processes</vt:lpstr>
      <vt:lpstr>Slide 2</vt:lpstr>
      <vt:lpstr>WHMIS</vt:lpstr>
      <vt:lpstr>WHMIS Symbols</vt:lpstr>
      <vt:lpstr>Hazardous Household Product Symbols ( HHPS)</vt:lpstr>
      <vt:lpstr>Classification of Matter</vt:lpstr>
      <vt:lpstr>Pure Substances </vt:lpstr>
      <vt:lpstr>Elements</vt:lpstr>
      <vt:lpstr>What do you notice? </vt:lpstr>
      <vt:lpstr>Compounds</vt:lpstr>
      <vt:lpstr>Mixtures</vt:lpstr>
      <vt:lpstr>Homogenous Mixture (Solution)</vt:lpstr>
      <vt:lpstr>Heterogeneous Mixture</vt:lpstr>
      <vt:lpstr>Classify the following as: a) pure or mixture  b)element, compound, heterogeneous or homogeneous mixture </vt:lpstr>
      <vt:lpstr>Properties of Matter:  Physical and Chemical</vt:lpstr>
      <vt:lpstr>Physical Properties </vt:lpstr>
      <vt:lpstr>Slide 17</vt:lpstr>
      <vt:lpstr>List the Physical Properties</vt:lpstr>
      <vt:lpstr>Chemical Properties</vt:lpstr>
      <vt:lpstr>Physical Changes</vt:lpstr>
      <vt:lpstr>Chemical Changes</vt:lpstr>
      <vt:lpstr>Clues that a chemical  change has occurred </vt:lpstr>
      <vt:lpstr>Chemical Change</vt:lpstr>
      <vt:lpstr>Slide 24</vt:lpstr>
      <vt:lpstr>Physical Changes</vt:lpstr>
      <vt:lpstr>Melting popsicle</vt:lpstr>
      <vt:lpstr>Broken Twig</vt:lpstr>
      <vt:lpstr>Slide 28</vt:lpstr>
      <vt:lpstr>Raw egg becomes cooked egg</vt:lpstr>
      <vt:lpstr>Cake mix becomes cake</vt:lpstr>
      <vt:lpstr>Steel becomes rust</vt:lpstr>
      <vt:lpstr>          Your Turn       </vt:lpstr>
      <vt:lpstr> Chemical or Physical ?</vt:lpstr>
      <vt:lpstr>Chemical or Physical ?</vt:lpstr>
      <vt:lpstr>Chemical or Physical ?</vt:lpstr>
      <vt:lpstr>Chemical or Physical ?</vt:lpstr>
      <vt:lpstr>Chemical or Physical ?</vt:lpstr>
      <vt:lpstr>Chemical or Physical ?</vt:lpstr>
      <vt:lpstr>Chemical or Physical ?</vt:lpstr>
      <vt:lpstr>Chemical or Physical ?</vt:lpstr>
      <vt:lpstr>Chemical or Physical ?</vt:lpstr>
      <vt:lpstr>Chemical or Physical ?</vt:lpstr>
      <vt:lpstr>Chemical Tests</vt:lpstr>
      <vt:lpstr>Chemical Tests</vt:lpstr>
      <vt:lpstr>Assignment </vt:lpstr>
      <vt:lpstr>The Atom </vt:lpstr>
      <vt:lpstr>Slide 47</vt:lpstr>
      <vt:lpstr>Electrons </vt:lpstr>
      <vt:lpstr>Proton </vt:lpstr>
      <vt:lpstr>Neutron </vt:lpstr>
      <vt:lpstr>  Bohr’s Planetary Model of the Atom</vt:lpstr>
      <vt:lpstr>Bohr - Rutherford Diagrams</vt:lpstr>
      <vt:lpstr>Lewis Dot Diagrams </vt:lpstr>
      <vt:lpstr>Slide 54</vt:lpstr>
      <vt:lpstr>Slide 55</vt:lpstr>
      <vt:lpstr>The Periodic Table </vt:lpstr>
      <vt:lpstr>Slide 57</vt:lpstr>
      <vt:lpstr>Slide 58</vt:lpstr>
      <vt:lpstr>Slide 59</vt:lpstr>
      <vt:lpstr>Slide 60</vt:lpstr>
      <vt:lpstr>Elemental Families </vt:lpstr>
      <vt:lpstr>Alkali Metals</vt:lpstr>
      <vt:lpstr>Alkali Earth Metals </vt:lpstr>
      <vt:lpstr>Halogens </vt:lpstr>
      <vt:lpstr>Metalloids</vt:lpstr>
      <vt:lpstr>Noble Gases</vt:lpstr>
      <vt:lpstr>Properties of Metals and  Non Metals</vt:lpstr>
      <vt:lpstr>Periodic Table Activity </vt:lpstr>
      <vt:lpstr>Questions</vt:lpstr>
      <vt:lpstr>Ionic Compounds </vt:lpstr>
      <vt:lpstr>Molecular Compounds </vt:lpstr>
      <vt:lpstr>Slide 72</vt:lpstr>
      <vt:lpstr>Slide 73</vt:lpstr>
      <vt:lpstr>Slide 74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:  Chemical Processes</dc:title>
  <dc:creator>admin</dc:creator>
  <cp:lastModifiedBy>admin</cp:lastModifiedBy>
  <cp:revision>72</cp:revision>
  <dcterms:created xsi:type="dcterms:W3CDTF">2010-07-22T14:17:07Z</dcterms:created>
  <dcterms:modified xsi:type="dcterms:W3CDTF">2010-09-28T15:57:22Z</dcterms:modified>
</cp:coreProperties>
</file>